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5575" cy="100441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58" autoAdjust="0"/>
  </p:normalViewPr>
  <p:slideViewPr>
    <p:cSldViewPr snapToGrid="0">
      <p:cViewPr>
        <p:scale>
          <a:sx n="300" d="100"/>
          <a:sy n="300" d="100"/>
        </p:scale>
        <p:origin x="-2796" y="-69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43794"/>
            <a:ext cx="6609239" cy="3496839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275485"/>
            <a:ext cx="5831681" cy="2425002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38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34756"/>
            <a:ext cx="1676608" cy="85119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34756"/>
            <a:ext cx="4932630" cy="851192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383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319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04056"/>
            <a:ext cx="6706433" cy="4178071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721654"/>
            <a:ext cx="6706433" cy="2197149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673780"/>
            <a:ext cx="3304619" cy="63728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673780"/>
            <a:ext cx="3304619" cy="637289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16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34758"/>
            <a:ext cx="6706433" cy="194139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462203"/>
            <a:ext cx="32894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668891"/>
            <a:ext cx="3289432" cy="53963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462203"/>
            <a:ext cx="3305632" cy="1206688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668891"/>
            <a:ext cx="3305632" cy="53963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9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855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46169"/>
            <a:ext cx="3936385" cy="7137830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3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69608"/>
            <a:ext cx="2507825" cy="2343626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46169"/>
            <a:ext cx="3936385" cy="7137830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13234"/>
            <a:ext cx="2507825" cy="5582389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00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34758"/>
            <a:ext cx="6706433" cy="1941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673780"/>
            <a:ext cx="6706433" cy="6372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0F08C-55F1-43BA-83E0-EF25A35E2F75}" type="datetimeFigureOut">
              <a:rPr lang="zh-CN" altLang="en-US" smtClean="0"/>
              <a:t>2024/12/3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309407"/>
            <a:ext cx="2624257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309407"/>
            <a:ext cx="1749504" cy="5347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CBD2-A30E-4544-8BA4-5AF08C0237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4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hyperlink" Target="https://simonxie2004.github.io/" TargetMode="External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" descr="image-20241201140345133" title="fig:">
            <a:extLst>
              <a:ext uri="{FF2B5EF4-FFF2-40B4-BE49-F238E27FC236}">
                <a16:creationId xmlns:a16="http://schemas.microsoft.com/office/drawing/2014/main" id="{00415F21-FD87-011A-2571-9A36282BDC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323691" y="1542763"/>
            <a:ext cx="1879600" cy="106681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9" name="Picture" descr="image-20241201140150863" title="fig:">
            <a:extLst>
              <a:ext uri="{FF2B5EF4-FFF2-40B4-BE49-F238E27FC236}">
                <a16:creationId xmlns:a16="http://schemas.microsoft.com/office/drawing/2014/main" id="{019329A7-DCBD-874A-314B-243E81C9ED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11498" y="329073"/>
            <a:ext cx="2219681" cy="1152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1" name="Picture" descr="image-20241201135727306" title="fig:">
            <a:extLst>
              <a:ext uri="{FF2B5EF4-FFF2-40B4-BE49-F238E27FC236}">
                <a16:creationId xmlns:a16="http://schemas.microsoft.com/office/drawing/2014/main" id="{01BBD53B-11BA-F327-BC50-D5997CE5AC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2887614" y="6803081"/>
            <a:ext cx="1970002" cy="9667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7EB29-D7A2-0753-1D4B-0129F073646D}"/>
              </a:ext>
            </a:extLst>
          </p:cNvPr>
          <p:cNvCxnSpPr>
            <a:cxnSpLocks/>
          </p:cNvCxnSpPr>
          <p:nvPr/>
        </p:nvCxnSpPr>
        <p:spPr>
          <a:xfrm>
            <a:off x="356136" y="309802"/>
            <a:ext cx="0" cy="944990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47373F-5FF9-73E6-F6C7-5D28805F6E45}"/>
              </a:ext>
            </a:extLst>
          </p:cNvPr>
          <p:cNvCxnSpPr>
            <a:cxnSpLocks/>
          </p:cNvCxnSpPr>
          <p:nvPr/>
        </p:nvCxnSpPr>
        <p:spPr>
          <a:xfrm>
            <a:off x="7400222" y="298450"/>
            <a:ext cx="0" cy="9471819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BA4B077-E53F-08F2-77BD-5D9C4CE75AF0}"/>
              </a:ext>
            </a:extLst>
          </p:cNvPr>
          <p:cNvCxnSpPr>
            <a:cxnSpLocks/>
          </p:cNvCxnSpPr>
          <p:nvPr/>
        </p:nvCxnSpPr>
        <p:spPr>
          <a:xfrm flipH="1">
            <a:off x="5050156" y="309802"/>
            <a:ext cx="6540" cy="944990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85F6D9-1A4A-8769-19A5-8ADC54B1C5D1}"/>
              </a:ext>
            </a:extLst>
          </p:cNvPr>
          <p:cNvCxnSpPr>
            <a:cxnSpLocks/>
          </p:cNvCxnSpPr>
          <p:nvPr/>
        </p:nvCxnSpPr>
        <p:spPr>
          <a:xfrm>
            <a:off x="346512" y="309802"/>
            <a:ext cx="705370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23ACD57-2924-5211-B190-B95D8719FCBF}"/>
              </a:ext>
            </a:extLst>
          </p:cNvPr>
          <p:cNvCxnSpPr>
            <a:cxnSpLocks/>
          </p:cNvCxnSpPr>
          <p:nvPr/>
        </p:nvCxnSpPr>
        <p:spPr>
          <a:xfrm>
            <a:off x="346512" y="9759708"/>
            <a:ext cx="7053709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9E58E492-AAB9-64C0-BFC4-619FB670563D}"/>
              </a:ext>
            </a:extLst>
          </p:cNvPr>
          <p:cNvSpPr txBox="1"/>
          <p:nvPr/>
        </p:nvSpPr>
        <p:spPr>
          <a:xfrm>
            <a:off x="396116" y="33158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CS180 Final Cheat Sheet</a:t>
            </a:r>
          </a:p>
          <a:p>
            <a:pPr algn="ctr"/>
            <a:r>
              <a:rPr lang="en-US" altLang="zh-CN" sz="1200" b="1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  <a:hlinkClick r:id="rId5"/>
              </a:rPr>
              <a:t>simonxie2004.github.io</a:t>
            </a:r>
            <a:endParaRPr lang="zh-CN" altLang="en-US" sz="1200" b="1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F05B48F9-C96D-E4BA-E30E-843ECE4F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512" y="2331712"/>
            <a:ext cx="65" cy="153888"/>
          </a:xfrm>
          <a:prstGeom prst="rect">
            <a:avLst/>
          </a:prstGeom>
          <a:solidFill>
            <a:srgbClr val="F3F4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9FA29C-2F8C-8787-65DC-9E8785F99ADB}"/>
              </a:ext>
            </a:extLst>
          </p:cNvPr>
          <p:cNvSpPr txBox="1"/>
          <p:nvPr/>
        </p:nvSpPr>
        <p:spPr>
          <a:xfrm>
            <a:off x="396116" y="732922"/>
            <a:ext cx="142633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2: Capturing Light</a:t>
            </a:r>
            <a:endParaRPr lang="zh-CN" altLang="en-US" sz="1050" b="1" dirty="0"/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FBE9E3D-4C77-1C32-8086-D21C0EA0CC4E}"/>
              </a:ext>
            </a:extLst>
          </p:cNvPr>
          <p:cNvGrpSpPr/>
          <p:nvPr/>
        </p:nvGrpSpPr>
        <p:grpSpPr>
          <a:xfrm>
            <a:off x="396116" y="919353"/>
            <a:ext cx="2249330" cy="2135354"/>
            <a:chOff x="396116" y="919353"/>
            <a:chExt cx="2249330" cy="213535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71BCF3A0-3CE2-5D55-747D-7197F737DA17}"/>
                </a:ext>
              </a:extLst>
            </p:cNvPr>
            <p:cNvSpPr txBox="1"/>
            <p:nvPr/>
          </p:nvSpPr>
          <p:spPr>
            <a:xfrm>
              <a:off x="396116" y="919353"/>
              <a:ext cx="2249330" cy="17352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800"/>
                </a:lnSpc>
              </a:pPr>
              <a:r>
                <a:rPr lang="zh-CN" altLang="en-US" sz="800" dirty="0"/>
                <a:t>1. Psychophysics of Color: </a:t>
              </a:r>
              <a:endParaRPr lang="en-US" altLang="zh-CN" sz="800" dirty="0"/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Mean=Hue</a:t>
              </a:r>
              <a:r>
                <a:rPr lang="en-US" altLang="zh-CN" sz="800" dirty="0"/>
                <a:t>;</a:t>
              </a:r>
              <a:r>
                <a:rPr lang="zh-CN" altLang="en-US" sz="800" dirty="0"/>
                <a:t> </a:t>
              </a:r>
              <a:r>
                <a:rPr lang="en-US" altLang="zh-CN" sz="800" dirty="0"/>
                <a:t>Var=</a:t>
              </a:r>
              <a:r>
                <a:rPr lang="zh-CN" altLang="en-US" sz="800" dirty="0"/>
                <a:t>Saturation</a:t>
              </a:r>
              <a:r>
                <a:rPr lang="en-US" altLang="zh-CN" sz="800" dirty="0"/>
                <a:t>; </a:t>
              </a:r>
              <a:r>
                <a:rPr lang="zh-CN" altLang="en-US" sz="800" dirty="0"/>
                <a:t>Area=Brightness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2. Image Processing Sequence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1. Auto Exposure -&gt; White Balance -&gt; </a:t>
              </a:r>
              <a:endParaRPr lang="en-US" altLang="zh-CN" sz="800" dirty="0"/>
            </a:p>
            <a:p>
              <a:pPr>
                <a:lnSpc>
                  <a:spcPts val="800"/>
                </a:lnSpc>
              </a:pPr>
              <a:r>
                <a:rPr lang="en-US" altLang="zh-CN" sz="800" dirty="0"/>
                <a:t>   2. -&gt; </a:t>
              </a:r>
              <a:r>
                <a:rPr lang="zh-CN" altLang="en-US" sz="800" dirty="0"/>
                <a:t>Contrast -&gt; Gamma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3. White Balancing Algorithms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1. Grey World: force av</a:t>
              </a:r>
              <a:r>
                <a:rPr lang="en-US" altLang="zh-CN" sz="800" dirty="0"/>
                <a:t>g.</a:t>
              </a:r>
              <a:r>
                <a:rPr lang="zh-CN" altLang="en-US" sz="800" dirty="0"/>
                <a:t>color of scene to grey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2. White World: force brightest object to white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4. Quad Bayer Filters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1. Why more green pixels? Because human are most sensitive to green light.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5. Color Spaces: RGB, CMY(K), HSV, </a:t>
              </a:r>
              <a:endParaRPr lang="en-US" altLang="zh-CN" sz="800" dirty="0"/>
            </a:p>
            <a:p>
              <a:pPr>
                <a:lnSpc>
                  <a:spcPts val="800"/>
                </a:lnSpc>
              </a:pPr>
              <a:r>
                <a:rPr lang="en-US" altLang="zh-CN" sz="800" dirty="0"/>
                <a:t>   </a:t>
              </a:r>
              <a:r>
                <a:rPr lang="zh-CN" altLang="en-US" sz="800" dirty="0"/>
                <a:t>L*a*b* (Perceptually uniform color space)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6. Image similarity: 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1. SSD, i.e. L2 Distance</a:t>
              </a:r>
            </a:p>
            <a:p>
              <a:pPr>
                <a:lnSpc>
                  <a:spcPts val="800"/>
                </a:lnSpc>
              </a:pPr>
              <a:r>
                <a:rPr lang="zh-CN" altLang="en-US" sz="800" dirty="0"/>
                <a:t>   2. NCC, invariant to local avg and contrast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35D6E14E-2701-F467-2E85-6A36FD01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4520" r="24164"/>
            <a:stretch/>
          </p:blipFill>
          <p:spPr>
            <a:xfrm>
              <a:off x="557214" y="2596610"/>
              <a:ext cx="1752600" cy="458097"/>
            </a:xfrm>
            <a:prstGeom prst="rect">
              <a:avLst/>
            </a:prstGeom>
          </p:spPr>
        </p:pic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F1BF8D79-7221-CF69-4585-FB5A41257924}"/>
              </a:ext>
            </a:extLst>
          </p:cNvPr>
          <p:cNvSpPr txBox="1"/>
          <p:nvPr/>
        </p:nvSpPr>
        <p:spPr>
          <a:xfrm>
            <a:off x="394441" y="2936215"/>
            <a:ext cx="16415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3-4: Pixels and Images</a:t>
            </a:r>
            <a:endParaRPr lang="zh-CN" altLang="en-US" sz="1050" b="1" dirty="0"/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AE0DF12E-2ECC-6C92-CE7E-D2D694C3836E}"/>
              </a:ext>
            </a:extLst>
          </p:cNvPr>
          <p:cNvGrpSpPr/>
          <p:nvPr/>
        </p:nvGrpSpPr>
        <p:grpSpPr>
          <a:xfrm>
            <a:off x="375352" y="3155977"/>
            <a:ext cx="2532155" cy="3023315"/>
            <a:chOff x="375352" y="3155977"/>
            <a:chExt cx="2532155" cy="30233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BA320DCB-9A2C-1D67-FA35-EA5B410BB87A}"/>
                    </a:ext>
                  </a:extLst>
                </p:cNvPr>
                <p:cNvSpPr txBox="1"/>
                <p:nvPr/>
              </p:nvSpPr>
              <p:spPr>
                <a:xfrm>
                  <a:off x="405759" y="3155977"/>
                  <a:ext cx="2284519" cy="8119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ts val="800"/>
                    </a:lnSpc>
                  </a:pPr>
                  <a:r>
                    <a:rPr lang="en-US" altLang="zh-CN" sz="800" dirty="0"/>
                    <a:t>1. Lambertian Reflectance Model:</a:t>
                  </a:r>
                  <a:endParaRPr lang="zh-CN" altLang="zh-CN" sz="800" dirty="0"/>
                </a:p>
                <a:p>
                  <a:pPr marL="0" lvl="1">
                    <a:lnSpc>
                      <a:spcPts val="800"/>
                    </a:lnSpc>
                  </a:pPr>
                  <a:r>
                    <a:rPr lang="en-US" altLang="zh-CN" sz="800" dirty="0"/>
                    <a:t>   1.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zh-CN" sz="800" smtClean="0"/>
                          </m:ctrlPr>
                        </m:dPr>
                        <m:e>
                          <m:r>
                            <a:rPr lang="en-US" altLang="zh-CN" sz="800" smtClean="0"/>
                            <m:t>1−</m:t>
                          </m:r>
                          <m:r>
                            <a:rPr lang="en-US" altLang="zh-CN" sz="800"/>
                            <m:t>𝜌</m:t>
                          </m:r>
                        </m:e>
                      </m:d>
                    </m:oMath>
                  </a14:m>
                  <a:r>
                    <a:rPr lang="en-US" altLang="zh-CN" sz="800" dirty="0"/>
                    <a:t> absorbed, </a:t>
                  </a:r>
                  <a14:m>
                    <m:oMath xmlns:m="http://schemas.openxmlformats.org/officeDocument/2006/math">
                      <m:r>
                        <a:rPr lang="en-US" altLang="zh-CN" sz="800" smtClean="0"/>
                        <m:t>𝜌</m:t>
                      </m:r>
                    </m:oMath>
                  </a14:m>
                  <a:r>
                    <a:rPr lang="en-US" altLang="zh-CN" sz="800" dirty="0"/>
                    <a:t> reflected (either diffusely or </a:t>
                  </a:r>
                  <a:r>
                    <a:rPr lang="en-US" altLang="zh-CN" sz="800" dirty="0" err="1"/>
                    <a:t>specularly</a:t>
                  </a:r>
                  <a:r>
                    <a:rPr lang="en-US" altLang="zh-CN" sz="800" dirty="0"/>
                    <a:t>) </a:t>
                  </a:r>
                  <a:endParaRPr lang="zh-CN" altLang="zh-CN" sz="800" dirty="0"/>
                </a:p>
                <a:p>
                  <a:pPr marL="0" lvl="1">
                    <a:lnSpc>
                      <a:spcPts val="800"/>
                    </a:lnSpc>
                  </a:pPr>
                  <a:r>
                    <a:rPr lang="en-US" altLang="zh-CN" sz="800" dirty="0"/>
                    <a:t>   2. Diffuse Reflectance: </a:t>
                  </a:r>
                  <a14:m>
                    <m:oMath xmlns:m="http://schemas.openxmlformats.org/officeDocument/2006/math">
                      <m:r>
                        <a:rPr lang="en-US" altLang="zh-CN" sz="800" smtClean="0"/>
                        <m:t>𝐼</m:t>
                      </m:r>
                      <m:d>
                        <m:dPr>
                          <m:ctrlPr>
                            <a:rPr lang="zh-CN" altLang="zh-CN" sz="800" smtClean="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</m:e>
                      </m:d>
                      <m:r>
                        <a:rPr lang="en-US" altLang="zh-CN" sz="800"/>
                        <m:t>=</m:t>
                      </m:r>
                      <m:r>
                        <a:rPr lang="en-US" altLang="zh-CN" sz="800"/>
                        <m:t>𝜌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</m:e>
                      </m:d>
                      <m:r>
                        <a:rPr lang="en-US" altLang="zh-CN" sz="800"/>
                        <m:t>⋅</m:t>
                      </m:r>
                      <m:r>
                        <a:rPr lang="en-US" altLang="zh-CN" sz="800"/>
                        <m:t>𝐒</m:t>
                      </m:r>
                      <m:r>
                        <a:rPr lang="en-US" altLang="zh-CN" sz="800"/>
                        <m:t>⋅</m:t>
                      </m:r>
                      <m:r>
                        <a:rPr lang="en-US" altLang="zh-CN" sz="800"/>
                        <m:t>𝐍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</m:e>
                      </m:d>
                    </m:oMath>
                  </a14:m>
                  <a:endParaRPr lang="zh-CN" altLang="zh-CN" sz="800" dirty="0"/>
                </a:p>
                <a:p>
                  <a:pPr lvl="0">
                    <a:lnSpc>
                      <a:spcPts val="800"/>
                    </a:lnSpc>
                  </a:pPr>
                  <a:r>
                    <a:rPr lang="en-US" altLang="zh-CN" sz="800" dirty="0"/>
                    <a:t>2. Image Acquisition Pipeline:</a:t>
                  </a:r>
                  <a:endParaRPr lang="zh-CN" altLang="zh-CN" sz="800" dirty="0"/>
                </a:p>
                <a:p>
                  <a:pPr>
                    <a:lnSpc>
                      <a:spcPts val="800"/>
                    </a:lnSpc>
                  </a:pPr>
                  <a:endParaRPr lang="zh-CN" altLang="en-US" sz="800" dirty="0"/>
                </a:p>
                <a:p>
                  <a:pPr>
                    <a:lnSpc>
                      <a:spcPts val="800"/>
                    </a:lnSpc>
                  </a:pPr>
                  <a:endParaRPr lang="zh-CN" altLang="en-US" sz="800" dirty="0"/>
                </a:p>
              </p:txBody>
            </p:sp>
          </mc:Choice>
          <mc:Fallback>
            <p:sp>
              <p:nvSpPr>
                <p:cNvPr id="40" name="文本框 39">
                  <a:extLst>
                    <a:ext uri="{FF2B5EF4-FFF2-40B4-BE49-F238E27FC236}">
                      <a16:creationId xmlns:a16="http://schemas.microsoft.com/office/drawing/2014/main" id="{BA320DCB-9A2C-1D67-FA35-EA5B410BB8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59" y="3155977"/>
                  <a:ext cx="2284519" cy="8119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1" name="Picture" descr="image-20241130203542989" title="fig:">
              <a:extLst>
                <a:ext uri="{FF2B5EF4-FFF2-40B4-BE49-F238E27FC236}">
                  <a16:creationId xmlns:a16="http://schemas.microsoft.com/office/drawing/2014/main" id="{DC0FCA89-EB8D-7AB1-BBD8-4820AAF36C45}"/>
                </a:ext>
              </a:extLst>
            </p:cNvPr>
            <p:cNvPicPr/>
            <p:nvPr/>
          </p:nvPicPr>
          <p:blipFill>
            <a:blip r:embed="rId8"/>
            <a:srcRect r="18975" b="51091"/>
            <a:stretch/>
          </p:blipFill>
          <p:spPr bwMode="auto">
            <a:xfrm>
              <a:off x="375352" y="3684767"/>
              <a:ext cx="1237456" cy="405764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pic>
          <p:nvPicPr>
            <p:cNvPr id="42" name="Picture" descr="image-20241130203542989" title="fig:">
              <a:extLst>
                <a:ext uri="{FF2B5EF4-FFF2-40B4-BE49-F238E27FC236}">
                  <a16:creationId xmlns:a16="http://schemas.microsoft.com/office/drawing/2014/main" id="{BA8CF1DF-6113-AC58-8F15-E9386C332895}"/>
                </a:ext>
              </a:extLst>
            </p:cNvPr>
            <p:cNvPicPr/>
            <p:nvPr/>
          </p:nvPicPr>
          <p:blipFill>
            <a:blip r:embed="rId8"/>
            <a:srcRect l="12907" t="59440" r="52"/>
            <a:stretch/>
          </p:blipFill>
          <p:spPr bwMode="auto">
            <a:xfrm>
              <a:off x="1578164" y="3691425"/>
              <a:ext cx="1329343" cy="336501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8856104-E34F-6C40-4EEC-7BF8D8859A18}"/>
                    </a:ext>
                  </a:extLst>
                </p:cNvPr>
                <p:cNvSpPr txBox="1"/>
                <p:nvPr/>
              </p:nvSpPr>
              <p:spPr>
                <a:xfrm>
                  <a:off x="399081" y="4009467"/>
                  <a:ext cx="2416538" cy="21698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3. Image Processing: Gamma Correction</a:t>
                  </a:r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1. Power-law transformations: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𝑠</m:t>
                      </m:r>
                      <m:r>
                        <a:rPr lang="en-US" altLang="zh-CN" sz="800"/>
                        <m:t>=</m:t>
                      </m:r>
                      <m:r>
                        <a:rPr lang="en-US" altLang="zh-CN" sz="800"/>
                        <m:t>𝑐</m:t>
                      </m:r>
                      <m:r>
                        <a:rPr lang="en-US" altLang="zh-CN" sz="800"/>
                        <m:t>⋅</m:t>
                      </m:r>
                      <m:sSup>
                        <m:sSupPr>
                          <m:ctrlPr>
                            <a:rPr lang="zh-CN" altLang="zh-CN" sz="800"/>
                          </m:ctrlPr>
                        </m:sSupPr>
                        <m:e>
                          <m:r>
                            <a:rPr lang="en-US" altLang="zh-CN" sz="800"/>
                            <m:t>𝑟</m:t>
                          </m:r>
                        </m:e>
                        <m:sup>
                          <m:r>
                            <a:rPr lang="en-US" altLang="zh-CN" sz="800"/>
                            <m:t>𝛾</m:t>
                          </m:r>
                        </m:sup>
                      </m:sSup>
                    </m:oMath>
                  </a14:m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2. Contrast Stretching: S curve (input gray level to output)</a:t>
                  </a:r>
                  <a:endParaRPr lang="zh-CN" altLang="zh-CN" sz="800" dirty="0"/>
                </a:p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4. Histograms Matching and Color Transfer</a:t>
                  </a:r>
                  <a:endParaRPr lang="zh-CN" altLang="zh-CN" sz="800" dirty="0"/>
                </a:p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5. Image Filter</a:t>
                  </a:r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1. Cross Correlation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𝐶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𝑢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𝑣</m:t>
                          </m:r>
                        </m:e>
                      </m:d>
                      <m:r>
                        <a:rPr lang="en-US" altLang="zh-CN" sz="800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800"/>
                          </m:ctrlPr>
                        </m:naryPr>
                        <m:sub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=0</m:t>
                          </m:r>
                        </m:sub>
                        <m:sup>
                          <m:r>
                            <a:rPr lang="en-US" altLang="zh-CN" sz="800"/>
                            <m:t>𝑀</m:t>
                          </m:r>
                          <m:r>
                            <a:rPr lang="en-US" altLang="zh-CN" sz="800"/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800"/>
                              </m:ctrlPr>
                            </m:naryPr>
                            <m:sub>
                              <m:r>
                                <a:rPr lang="en-US" altLang="zh-CN" sz="800"/>
                                <m:t>𝑦</m:t>
                              </m:r>
                              <m:r>
                                <a:rPr lang="en-US" altLang="zh-CN" sz="800"/>
                                <m:t>=0</m:t>
                              </m:r>
                            </m:sub>
                            <m:sup>
                              <m:r>
                                <a:rPr lang="en-US" altLang="zh-CN" sz="800"/>
                                <m:t>𝑁</m:t>
                              </m:r>
                              <m:r>
                                <a:rPr lang="en-US" altLang="zh-CN" sz="800"/>
                                <m:t>−1</m:t>
                              </m:r>
                            </m:sup>
                            <m:e>
                              <m:r>
                                <a:rPr lang="en-US" altLang="zh-CN" sz="800"/>
                                <m:t>𝐼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𝑦</m:t>
                          </m:r>
                        </m:e>
                      </m:d>
                      <m:r>
                        <a:rPr lang="en-US" altLang="zh-CN" sz="800"/>
                        <m:t>⋅</m:t>
                      </m:r>
                      <m:r>
                        <a:rPr lang="en-US" altLang="zh-CN" sz="800"/>
                        <m:t>𝐾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+</m:t>
                          </m:r>
                          <m:r>
                            <a:rPr lang="en-US" altLang="zh-CN" sz="800"/>
                            <m:t>𝑢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𝑦</m:t>
                          </m:r>
                          <m:r>
                            <a:rPr lang="en-US" altLang="zh-CN" sz="800"/>
                            <m:t>+</m:t>
                          </m:r>
                          <m:r>
                            <a:rPr lang="en-US" altLang="zh-CN" sz="800"/>
                            <m:t>𝑣</m:t>
                          </m:r>
                        </m:e>
                      </m:d>
                    </m:oMath>
                  </a14:m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2. Convolution: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𝐶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𝑢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𝑣</m:t>
                          </m:r>
                        </m:e>
                      </m:d>
                      <m:r>
                        <a:rPr lang="en-US" altLang="zh-CN" sz="800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800"/>
                          </m:ctrlPr>
                        </m:naryPr>
                        <m:sub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=0</m:t>
                          </m:r>
                        </m:sub>
                        <m:sup>
                          <m:r>
                            <a:rPr lang="en-US" altLang="zh-CN" sz="800"/>
                            <m:t>𝑀</m:t>
                          </m:r>
                          <m:r>
                            <a:rPr lang="en-US" altLang="zh-CN" sz="800"/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zh-CN" altLang="zh-CN" sz="800"/>
                              </m:ctrlPr>
                            </m:naryPr>
                            <m:sub>
                              <m:r>
                                <a:rPr lang="en-US" altLang="zh-CN" sz="800"/>
                                <m:t>𝑦</m:t>
                              </m:r>
                              <m:r>
                                <a:rPr lang="en-US" altLang="zh-CN" sz="800"/>
                                <m:t>=0</m:t>
                              </m:r>
                            </m:sub>
                            <m:sup>
                              <m:r>
                                <a:rPr lang="en-US" altLang="zh-CN" sz="800"/>
                                <m:t>𝑁</m:t>
                              </m:r>
                              <m:r>
                                <a:rPr lang="en-US" altLang="zh-CN" sz="800"/>
                                <m:t>−1</m:t>
                              </m:r>
                            </m:sup>
                            <m:e>
                              <m:r>
                                <a:rPr lang="en-US" altLang="zh-CN" sz="800"/>
                                <m:t>𝐼</m:t>
                              </m:r>
                            </m:e>
                          </m:nary>
                        </m:e>
                      </m:nary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𝑦</m:t>
                          </m:r>
                        </m:e>
                      </m:d>
                      <m:r>
                        <a:rPr lang="en-US" altLang="zh-CN" sz="800"/>
                        <m:t>⋅</m:t>
                      </m:r>
                      <m:r>
                        <a:rPr lang="en-US" altLang="zh-CN" sz="800"/>
                        <m:t>𝐾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𝑥</m:t>
                          </m:r>
                          <m:r>
                            <a:rPr lang="en-US" altLang="zh-CN" sz="800"/>
                            <m:t>−</m:t>
                          </m:r>
                          <m:r>
                            <a:rPr lang="en-US" altLang="zh-CN" sz="800"/>
                            <m:t>𝑢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𝑦</m:t>
                          </m:r>
                          <m:r>
                            <a:rPr lang="en-US" altLang="zh-CN" sz="800"/>
                            <m:t>−</m:t>
                          </m:r>
                          <m:r>
                            <a:rPr lang="en-US" altLang="zh-CN" sz="800"/>
                            <m:t>𝑣</m:t>
                          </m:r>
                        </m:e>
                      </m:d>
                    </m:oMath>
                  </a14:m>
                  <a:endParaRPr lang="zh-CN" altLang="zh-CN" sz="800" dirty="0"/>
                </a:p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6. Example: Gaussian Filter</a:t>
                  </a:r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1. Rule of Thumb: Half-Width =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3</m:t>
                      </m:r>
                      <m:r>
                        <a:rPr lang="en-US" altLang="zh-CN" sz="800"/>
                        <m:t>𝜎</m:t>
                      </m:r>
                    </m:oMath>
                  </a14:m>
                  <a:endParaRPr lang="zh-CN" altLang="zh-CN" sz="800" dirty="0"/>
                </a:p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7. Image Sub-sampling: Must first filter the image, then subsample (Anti-Aliasing)</a:t>
                  </a:r>
                  <a:endParaRPr lang="zh-CN" altLang="zh-CN" sz="800" dirty="0"/>
                </a:p>
                <a:p>
                  <a:pPr lvl="0">
                    <a:lnSpc>
                      <a:spcPts val="900"/>
                    </a:lnSpc>
                  </a:pPr>
                  <a:r>
                    <a:rPr lang="en-US" altLang="zh-CN" sz="800" dirty="0"/>
                    <a:t>8. Image Derivatives: To avoid the effects of noise, first smooth, then derivative (i.e. look for peaks in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800"/>
                          </m:ctrlPr>
                        </m:fPr>
                        <m:num>
                          <m:r>
                            <a:rPr lang="en-US" altLang="zh-CN" sz="800"/>
                            <m:t>𝑑</m:t>
                          </m:r>
                        </m:num>
                        <m:den>
                          <m:r>
                            <a:rPr lang="en-US" altLang="zh-CN" sz="800"/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𝑓</m:t>
                          </m:r>
                          <m:r>
                            <a:rPr lang="en-US" altLang="zh-CN" sz="800"/>
                            <m:t>∗</m:t>
                          </m:r>
                          <m:r>
                            <a:rPr lang="en-US" altLang="zh-CN" sz="800"/>
                            <m:t>𝑔</m:t>
                          </m:r>
                        </m:e>
                      </m:d>
                    </m:oMath>
                  </a14:m>
                  <a:r>
                    <a:rPr lang="en-US" altLang="zh-CN" sz="800" dirty="0"/>
                    <a:t>)</a:t>
                  </a:r>
                  <a:endParaRPr lang="zh-CN" altLang="zh-CN" sz="800" dirty="0"/>
                </a:p>
                <a:p>
                  <a:pPr marL="0" lvl="1">
                    <a:lnSpc>
                      <a:spcPts val="900"/>
                    </a:lnSpc>
                  </a:pPr>
                  <a:r>
                    <a:rPr lang="en-US" altLang="zh-CN" sz="800" dirty="0"/>
                    <a:t>   1. This leads to </a:t>
                  </a:r>
                  <a:r>
                    <a:rPr lang="en-US" altLang="zh-CN" sz="800" dirty="0" err="1"/>
                    <a:t>LoG</a:t>
                  </a:r>
                  <a:r>
                    <a:rPr lang="en-US" altLang="zh-CN" sz="800" dirty="0"/>
                    <a:t> or </a:t>
                  </a:r>
                  <a:r>
                    <a:rPr lang="en-US" altLang="zh-CN" sz="800" dirty="0" err="1"/>
                    <a:t>DoG</a:t>
                  </a:r>
                  <a:r>
                    <a:rPr lang="en-US" altLang="zh-CN" sz="800" dirty="0"/>
                    <a:t> filters</a:t>
                  </a:r>
                  <a:endParaRPr lang="zh-CN" altLang="zh-CN" sz="800" dirty="0"/>
                </a:p>
              </p:txBody>
            </p:sp>
          </mc:Choice>
          <mc:Fallback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68856104-E34F-6C40-4EEC-7BF8D8859A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81" y="4009467"/>
                  <a:ext cx="2416538" cy="2169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1B68478F-FABB-19C8-D8E6-8EACC41CB3B9}"/>
              </a:ext>
            </a:extLst>
          </p:cNvPr>
          <p:cNvSpPr txBox="1"/>
          <p:nvPr/>
        </p:nvSpPr>
        <p:spPr>
          <a:xfrm>
            <a:off x="407996" y="6091363"/>
            <a:ext cx="16415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5: Furrier Transform </a:t>
            </a:r>
            <a:endParaRPr lang="zh-CN" altLang="en-US" sz="105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6ACC586-D99E-3B72-2A40-618BAC15E8CA}"/>
                  </a:ext>
                </a:extLst>
              </p:cNvPr>
              <p:cNvSpPr txBox="1"/>
              <p:nvPr/>
            </p:nvSpPr>
            <p:spPr>
              <a:xfrm>
                <a:off x="401126" y="6262103"/>
                <a:ext cx="2251003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800"/>
                  </a:lnSpc>
                </a:pPr>
                <a:r>
                  <a:rPr lang="en-US" altLang="zh-CN" sz="800" dirty="0"/>
                  <a:t>1. Math:</a:t>
                </a:r>
              </a:p>
              <a:p>
                <a:pPr lvl="0">
                  <a:lnSpc>
                    <a:spcPts val="1100"/>
                  </a:lnSpc>
                </a:pPr>
                <a:r>
                  <a:rPr lang="en-US" altLang="zh-CN" sz="800" dirty="0"/>
                  <a:t>   1. Furrier Transform: </a:t>
                </a:r>
                <a14:m>
                  <m:oMath xmlns:m="http://schemas.openxmlformats.org/officeDocument/2006/math">
                    <m:r>
                      <a:rPr lang="en-US" altLang="zh-CN" sz="800"/>
                      <m:t>𝐹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𝜔</m:t>
                        </m:r>
                      </m:e>
                    </m:d>
                    <m:r>
                      <a:rPr lang="en-US" altLang="zh-CN" sz="800"/>
                      <m:t>=</m:t>
                    </m:r>
                    <m:nary>
                      <m:naryPr>
                        <m:limLoc m:val="subSup"/>
                        <m:ctrlPr>
                          <a:rPr lang="zh-CN" altLang="zh-CN" sz="800"/>
                        </m:ctrlPr>
                      </m:naryPr>
                      <m:sub>
                        <m:r>
                          <a:rPr lang="en-US" altLang="zh-CN" sz="800"/>
                          <m:t>−∞</m:t>
                        </m:r>
                      </m:sub>
                      <m:sup>
                        <m:r>
                          <a:rPr lang="en-US" altLang="zh-CN" sz="800"/>
                          <m:t>∞</m:t>
                        </m:r>
                      </m:sup>
                      <m:e>
                        <m:r>
                          <a:rPr lang="en-US" altLang="zh-CN" sz="800"/>
                          <m:t>𝑓</m:t>
                        </m:r>
                      </m:e>
                    </m:nary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𝑡</m:t>
                        </m:r>
                      </m:e>
                    </m:d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a:rPr lang="en-US" altLang="zh-CN" sz="800"/>
                          <m:t>𝑒</m:t>
                        </m:r>
                      </m:e>
                      <m:sup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𝜔</m:t>
                        </m:r>
                        <m:r>
                          <a:rPr lang="en-US" altLang="zh-CN" sz="800"/>
                          <m:t>𝑡</m:t>
                        </m:r>
                      </m:sup>
                    </m:sSup>
                    <m:r>
                      <a:rPr lang="en-US" altLang="zh-CN" sz="800"/>
                      <m:t> </m:t>
                    </m:r>
                    <m:r>
                      <a:rPr lang="en-US" altLang="zh-CN" sz="800"/>
                      <m:t>𝑑𝑡</m:t>
                    </m:r>
                  </m:oMath>
                </a14:m>
                <a:endParaRPr lang="en-US" altLang="zh-CN" sz="800" dirty="0"/>
              </a:p>
              <a:p>
                <a:pPr lvl="0">
                  <a:lnSpc>
                    <a:spcPts val="1100"/>
                  </a:lnSpc>
                </a:pPr>
                <a:r>
                  <a:rPr lang="en-US" altLang="zh-CN" sz="800" b="0" dirty="0"/>
                  <a:t>   2.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800" b="0" i="0" smtClean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altLang="zh-CN" sz="800" dirty="0" err="1"/>
                  <a:t>nv</a:t>
                </a:r>
                <a:r>
                  <a:rPr lang="en-US" altLang="zh-CN" sz="800" dirty="0"/>
                  <a:t> Transform: </a:t>
                </a:r>
                <a14:m>
                  <m:oMath xmlns:m="http://schemas.openxmlformats.org/officeDocument/2006/math">
                    <m:r>
                      <a:rPr lang="en-US" altLang="zh-CN" sz="800"/>
                      <m:t>𝑓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𝑡</m:t>
                        </m:r>
                      </m:e>
                    </m:d>
                    <m:r>
                      <a:rPr lang="en-US" altLang="zh-CN" sz="800"/>
                      <m:t>=</m:t>
                    </m:r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1</m:t>
                        </m:r>
                      </m:num>
                      <m:den>
                        <m:r>
                          <a:rPr lang="en-US" altLang="zh-CN" sz="800"/>
                          <m:t>2</m:t>
                        </m:r>
                        <m:r>
                          <a:rPr lang="en-US" altLang="zh-CN" sz="800"/>
                          <m:t>𝜋</m:t>
                        </m:r>
                      </m:den>
                    </m:f>
                    <m:nary>
                      <m:naryPr>
                        <m:limLoc m:val="subSup"/>
                        <m:ctrlPr>
                          <a:rPr lang="zh-CN" altLang="zh-CN" sz="800"/>
                        </m:ctrlPr>
                      </m:naryPr>
                      <m:sub>
                        <m:r>
                          <a:rPr lang="en-US" altLang="zh-CN" sz="800"/>
                          <m:t>−∞</m:t>
                        </m:r>
                      </m:sub>
                      <m:sup>
                        <m:r>
                          <a:rPr lang="en-US" altLang="zh-CN" sz="800"/>
                          <m:t>∞</m:t>
                        </m:r>
                      </m:sup>
                      <m:e>
                        <m:r>
                          <a:rPr lang="en-US" altLang="zh-CN" sz="800"/>
                          <m:t>𝐹</m:t>
                        </m:r>
                      </m:e>
                    </m:nary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𝜔</m:t>
                        </m:r>
                      </m:e>
                    </m:d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a:rPr lang="en-US" altLang="zh-CN" sz="800"/>
                          <m:t>𝑒</m:t>
                        </m:r>
                      </m:e>
                      <m:sup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𝜔</m:t>
                        </m:r>
                        <m:r>
                          <a:rPr lang="en-US" altLang="zh-CN" sz="800"/>
                          <m:t>𝑡</m:t>
                        </m:r>
                      </m:sup>
                    </m:sSup>
                    <m:r>
                      <a:rPr lang="en-US" altLang="zh-CN" sz="800"/>
                      <m:t> </m:t>
                    </m:r>
                    <m:r>
                      <a:rPr lang="en-US" altLang="zh-CN" sz="800"/>
                      <m:t>𝑑</m:t>
                    </m:r>
                    <m:r>
                      <a:rPr lang="en-US" altLang="zh-CN" sz="800"/>
                      <m:t>𝜔</m:t>
                    </m:r>
                  </m:oMath>
                </a14:m>
                <a:endParaRPr lang="zh-CN" altLang="zh-CN" sz="800" dirty="0"/>
              </a:p>
              <a:p>
                <a:pPr lvl="0">
                  <a:lnSpc>
                    <a:spcPts val="900"/>
                  </a:lnSpc>
                </a:pPr>
                <a:r>
                  <a:rPr lang="en-US" altLang="zh-CN" sz="800" dirty="0"/>
                  <a:t>2. Low pass, High pass, Band pass filters</a:t>
                </a:r>
              </a:p>
              <a:p>
                <a:pPr lvl="0">
                  <a:lnSpc>
                    <a:spcPts val="900"/>
                  </a:lnSpc>
                </a:pPr>
                <a:r>
                  <a:rPr lang="en-US" altLang="zh-CN" sz="800" dirty="0"/>
                  <a:t>   1. Details = High-</a:t>
                </a:r>
                <a:r>
                  <a:rPr lang="en-US" altLang="zh-CN" sz="800" dirty="0" err="1"/>
                  <a:t>freq</a:t>
                </a:r>
                <a:r>
                  <a:rPr lang="en-US" altLang="zh-CN" sz="800" dirty="0"/>
                  <a:t> components;</a:t>
                </a:r>
              </a:p>
              <a:p>
                <a:pPr lvl="0">
                  <a:lnSpc>
                    <a:spcPts val="900"/>
                  </a:lnSpc>
                </a:pPr>
                <a:r>
                  <a:rPr lang="en-US" altLang="zh-CN" sz="800" dirty="0"/>
                  <a:t>   2. Sharpening Details: </a:t>
                </a:r>
                <a14:m>
                  <m:oMath xmlns:m="http://schemas.openxmlformats.org/officeDocument/2006/math">
                    <m:r>
                      <a:rPr lang="en-US" altLang="zh-CN" sz="800"/>
                      <m:t>𝑓</m:t>
                    </m:r>
                    <m:r>
                      <a:rPr lang="en-US" altLang="zh-CN" sz="800"/>
                      <m:t>+</m:t>
                    </m:r>
                    <m:r>
                      <a:rPr lang="en-US" altLang="zh-CN" sz="800"/>
                      <m:t>𝛼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𝑓</m:t>
                        </m:r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𝑓</m:t>
                        </m:r>
                        <m:r>
                          <a:rPr lang="en-US" altLang="zh-CN" sz="800"/>
                          <m:t>∗</m:t>
                        </m:r>
                        <m:r>
                          <a:rPr lang="en-US" altLang="zh-CN" sz="800"/>
                          <m:t>𝑔</m:t>
                        </m:r>
                      </m:e>
                    </m:d>
                    <m:r>
                      <a:rPr lang="en-US" altLang="zh-CN" sz="800"/>
                      <m:t>=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1+</m:t>
                        </m:r>
                        <m:r>
                          <a:rPr lang="en-US" altLang="zh-CN" sz="800"/>
                          <m:t>𝛼</m:t>
                        </m:r>
                      </m:e>
                    </m:d>
                    <m:r>
                      <a:rPr lang="en-US" altLang="zh-CN" sz="800"/>
                      <m:t>𝑓</m:t>
                    </m:r>
                    <m:r>
                      <a:rPr lang="en-US" altLang="zh-CN" sz="800"/>
                      <m:t>−</m:t>
                    </m:r>
                    <m:r>
                      <a:rPr lang="en-US" altLang="zh-CN" sz="800"/>
                      <m:t>𝑎𝑓</m:t>
                    </m:r>
                    <m:r>
                      <a:rPr lang="en-US" altLang="zh-CN" sz="800"/>
                      <m:t>∗</m:t>
                    </m:r>
                    <m:r>
                      <a:rPr lang="en-US" altLang="zh-CN" sz="800"/>
                      <m:t>𝑔</m:t>
                    </m:r>
                    <m:r>
                      <a:rPr lang="en-US" altLang="zh-CN" sz="800"/>
                      <m:t>=</m:t>
                    </m:r>
                    <m:r>
                      <a:rPr lang="en-US" altLang="zh-CN" sz="800"/>
                      <m:t>𝑓</m:t>
                    </m:r>
                    <m:r>
                      <a:rPr lang="en-US" altLang="zh-CN" sz="800"/>
                      <m:t>∗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1+</m:t>
                            </m:r>
                            <m:r>
                              <a:rPr lang="en-US" altLang="zh-CN" sz="800"/>
                              <m:t>𝛼</m:t>
                            </m:r>
                          </m:e>
                        </m:d>
                        <m:r>
                          <a:rPr lang="en-US" altLang="zh-CN" sz="800"/>
                          <m:t>𝑒</m:t>
                        </m:r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𝛼</m:t>
                        </m:r>
                        <m:r>
                          <a:rPr lang="en-US" altLang="zh-CN" sz="800"/>
                          <m:t>𝑔</m:t>
                        </m:r>
                      </m:e>
                    </m:d>
                  </m:oMath>
                </a14:m>
                <a:endParaRPr lang="en-US" altLang="zh-CN" sz="800" dirty="0"/>
              </a:p>
              <a:p>
                <a:pPr lvl="0">
                  <a:lnSpc>
                    <a:spcPts val="900"/>
                  </a:lnSpc>
                </a:pPr>
                <a:r>
                  <a:rPr lang="en-US" altLang="zh-CN" sz="800" dirty="0"/>
                  <a:t>   3. Remark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1+</m:t>
                        </m:r>
                        <m:r>
                          <a:rPr lang="en-US" altLang="zh-CN" sz="800"/>
                          <m:t>𝛼</m:t>
                        </m:r>
                      </m:e>
                    </m:d>
                    <m:r>
                      <a:rPr lang="en-US" altLang="zh-CN" sz="800"/>
                      <m:t>𝑒</m:t>
                    </m:r>
                    <m:r>
                      <a:rPr lang="en-US" altLang="zh-CN" sz="800"/>
                      <m:t>−</m:t>
                    </m:r>
                    <m:r>
                      <a:rPr lang="en-US" altLang="zh-CN" sz="800"/>
                      <m:t>𝛼</m:t>
                    </m:r>
                    <m:r>
                      <a:rPr lang="en-US" altLang="zh-CN" sz="800"/>
                      <m:t>𝑔</m:t>
                    </m:r>
                  </m:oMath>
                </a14:m>
                <a:r>
                  <a:rPr lang="en-US" altLang="zh-CN" sz="800" dirty="0"/>
                  <a:t> is approximately Laplacian of Gaussian.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6ACC586-D99E-3B72-2A40-618BAC15E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26" y="6262103"/>
                <a:ext cx="2251003" cy="1169551"/>
              </a:xfrm>
              <a:prstGeom prst="rect">
                <a:avLst/>
              </a:prstGeom>
              <a:blipFill>
                <a:blip r:embed="rId10"/>
                <a:stretch>
                  <a:fillRect t="-10938" b="-1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913478FD-CD1E-68DE-6EA2-D334F6725696}"/>
              </a:ext>
            </a:extLst>
          </p:cNvPr>
          <p:cNvSpPr txBox="1"/>
          <p:nvPr/>
        </p:nvSpPr>
        <p:spPr>
          <a:xfrm>
            <a:off x="394441" y="7359365"/>
            <a:ext cx="16415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6: Pyramids Blending</a:t>
            </a:r>
            <a:endParaRPr lang="zh-CN" altLang="en-US" sz="1050" b="1" dirty="0"/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E2B49175-E0E3-DE99-FF6E-0EEE413F957A}"/>
              </a:ext>
            </a:extLst>
          </p:cNvPr>
          <p:cNvGrpSpPr/>
          <p:nvPr/>
        </p:nvGrpSpPr>
        <p:grpSpPr>
          <a:xfrm>
            <a:off x="365696" y="7566997"/>
            <a:ext cx="2251209" cy="2170038"/>
            <a:chOff x="365696" y="7620972"/>
            <a:chExt cx="2251209" cy="2170038"/>
          </a:xfrm>
        </p:grpSpPr>
        <p:pic>
          <p:nvPicPr>
            <p:cNvPr id="50" name="Picture" title="fig:">
              <a:extLst>
                <a:ext uri="{FF2B5EF4-FFF2-40B4-BE49-F238E27FC236}">
                  <a16:creationId xmlns:a16="http://schemas.microsoft.com/office/drawing/2014/main" id="{549212EC-8F57-CA02-2577-BB25423A86D8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 bwMode="auto">
            <a:xfrm>
              <a:off x="519722" y="7620972"/>
              <a:ext cx="2002118" cy="1008046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959D306-5753-2835-A8D1-D592B046CC2E}"/>
                </a:ext>
              </a:extLst>
            </p:cNvPr>
            <p:cNvSpPr txBox="1"/>
            <p:nvPr/>
          </p:nvSpPr>
          <p:spPr>
            <a:xfrm>
              <a:off x="365696" y="8590681"/>
              <a:ext cx="225120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800" dirty="0"/>
                <a:t>1. Gaussian Pyramids and Laplacian Pyramids (Remember to add lowest </a:t>
              </a:r>
              <a:r>
                <a:rPr lang="en-US" altLang="zh-CN" sz="800" dirty="0" err="1"/>
                <a:t>freq</a:t>
              </a:r>
              <a:r>
                <a:rPr lang="en-US" altLang="zh-CN" sz="800" dirty="0"/>
                <a:t>!)</a:t>
              </a:r>
            </a:p>
            <a:p>
              <a:pPr lvl="0"/>
              <a:r>
                <a:rPr lang="en-US" altLang="zh-CN" sz="800" dirty="0"/>
                <a:t>--- Some other image algorithms ---</a:t>
              </a:r>
            </a:p>
            <a:p>
              <a:pPr lvl="0"/>
              <a:r>
                <a:rPr lang="en-US" altLang="zh-CN" sz="800" dirty="0"/>
                <a:t>2. Denoising: Median Filter</a:t>
              </a:r>
            </a:p>
            <a:p>
              <a:pPr lvl="0"/>
              <a:r>
                <a:rPr lang="en-US" altLang="zh-CN" sz="800" dirty="0"/>
                <a:t>3. Lossless Compression (PNG): Huffman Coding</a:t>
              </a:r>
            </a:p>
            <a:p>
              <a:pPr lvl="0"/>
              <a:r>
                <a:rPr lang="en-US" altLang="zh-CN" sz="800" dirty="0"/>
                <a:t>4. Lossy Compression (JPEG): Block-based Discrete Cosine Transform (DCT)</a:t>
              </a:r>
            </a:p>
            <a:p>
              <a:pPr lvl="0"/>
              <a:r>
                <a:rPr lang="en-US" altLang="zh-CN" sz="800" dirty="0"/>
                <a:t>   Compute DCT Coefficients; Coarsely Quantize;</a:t>
              </a:r>
            </a:p>
            <a:p>
              <a:pPr lvl="0"/>
              <a:r>
                <a:rPr lang="en-US" altLang="zh-CN" sz="800" dirty="0"/>
                <a:t>   Encode (e.g. with Huffman Coding)</a:t>
              </a:r>
              <a:endParaRPr lang="zh-CN" altLang="zh-CN" sz="800" dirty="0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AE39E9D7-0BF2-349E-03C3-DA8A3FB47EBA}"/>
              </a:ext>
            </a:extLst>
          </p:cNvPr>
          <p:cNvSpPr txBox="1"/>
          <p:nvPr/>
        </p:nvSpPr>
        <p:spPr>
          <a:xfrm>
            <a:off x="2695071" y="316461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7-9: Affine Transformations</a:t>
            </a:r>
            <a:endParaRPr lang="zh-CN" altLang="en-US" sz="1050" b="1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E2E2EF-4A1C-B58E-4B4F-0FE24CC88C50}"/>
              </a:ext>
            </a:extLst>
          </p:cNvPr>
          <p:cNvCxnSpPr>
            <a:cxnSpLocks/>
          </p:cNvCxnSpPr>
          <p:nvPr/>
        </p:nvCxnSpPr>
        <p:spPr>
          <a:xfrm>
            <a:off x="2695073" y="309802"/>
            <a:ext cx="0" cy="9449906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2F4C8B3B-8F13-77E1-9841-C8D5C144A4DF}"/>
              </a:ext>
            </a:extLst>
          </p:cNvPr>
          <p:cNvGrpSpPr/>
          <p:nvPr/>
        </p:nvGrpSpPr>
        <p:grpSpPr>
          <a:xfrm>
            <a:off x="2782768" y="549781"/>
            <a:ext cx="2706012" cy="2947125"/>
            <a:chOff x="2782768" y="549781"/>
            <a:chExt cx="2706012" cy="2947125"/>
          </a:xfrm>
        </p:grpSpPr>
        <p:pic>
          <p:nvPicPr>
            <p:cNvPr id="62" name="Picture" descr="image-20241201022304425" title="fig:">
              <a:extLst>
                <a:ext uri="{FF2B5EF4-FFF2-40B4-BE49-F238E27FC236}">
                  <a16:creationId xmlns:a16="http://schemas.microsoft.com/office/drawing/2014/main" id="{B129F301-E19C-E9D7-F062-CA601B9886DF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 bwMode="auto">
            <a:xfrm>
              <a:off x="3160368" y="2511305"/>
              <a:ext cx="1657799" cy="985601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11DEFD99-960C-5116-6872-ABFCC401BEDD}"/>
                    </a:ext>
                  </a:extLst>
                </p:cNvPr>
                <p:cNvSpPr txBox="1"/>
                <p:nvPr/>
              </p:nvSpPr>
              <p:spPr>
                <a:xfrm>
                  <a:off x="2787435" y="549781"/>
                  <a:ext cx="2701345" cy="10941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lvl="1">
                    <a:lnSpc>
                      <a:spcPts val="800"/>
                    </a:lnSpc>
                    <a:spcAft>
                      <a:spcPts val="1000"/>
                    </a:spcAft>
                  </a:pPr>
                  <a:r>
                    <a:rPr lang="en-US" altLang="zh-CN" sz="800" dirty="0"/>
                    <a:t>1. Scaling, Shearing and Translation: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𝑆</m:t>
                      </m:r>
                      <m:r>
                        <a:rPr lang="en-US" altLang="zh-CN" sz="8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800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/>
                              </m:ctrlPr>
                            </m:mPr>
                            <m:mr>
                              <m:e>
                                <m:r>
                                  <a:rPr lang="en-US" altLang="zh-CN" sz="800"/>
                                  <m:t>𝑎</m:t>
                                </m:r>
                              </m:e>
                              <m:e>
                                <m:r>
                                  <a:rPr lang="en-US" altLang="zh-CN" sz="800"/>
                                  <m:t>𝑠</m:t>
                                </m:r>
                                <m:sSub>
                                  <m:sSubPr>
                                    <m:ctrlPr>
                                      <a:rPr lang="zh-CN" altLang="zh-CN" sz="800"/>
                                    </m:ctrlPr>
                                  </m:sSubPr>
                                  <m:e>
                                    <m:r>
                                      <a:rPr lang="en-US" altLang="zh-CN" sz="800"/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800"/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/>
                                    </m:ctrlPr>
                                  </m:sSubPr>
                                  <m:e>
                                    <m:r>
                                      <a:rPr lang="en-US" altLang="zh-CN" sz="800"/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800"/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800"/>
                                  <m:t>𝑠</m:t>
                                </m:r>
                                <m:sSub>
                                  <m:sSubPr>
                                    <m:ctrlPr>
                                      <a:rPr lang="zh-CN" altLang="zh-CN" sz="800"/>
                                    </m:ctrlPr>
                                  </m:sSubPr>
                                  <m:e>
                                    <m:r>
                                      <a:rPr lang="en-US" altLang="zh-CN" sz="800"/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800"/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800"/>
                                  <m:t>𝑏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/>
                                    </m:ctrlPr>
                                  </m:sSubPr>
                                  <m:e>
                                    <m:r>
                                      <a:rPr lang="en-US" altLang="zh-CN" sz="800"/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800"/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  <m:e>
                                <m:r>
                                  <a:rPr lang="en-US" altLang="zh-CN" sz="800"/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zh-CN" altLang="zh-CN" sz="800" dirty="0"/>
                </a:p>
                <a:p>
                  <a:pPr marL="0" lvl="1">
                    <a:lnSpc>
                      <a:spcPts val="800"/>
                    </a:lnSpc>
                    <a:spcAft>
                      <a:spcPts val="1000"/>
                    </a:spcAft>
                  </a:pPr>
                  <a:r>
                    <a:rPr lang="en-US" altLang="zh-CN" sz="800" dirty="0"/>
                    <a:t>2. Rotation: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𝑅</m:t>
                      </m:r>
                      <m:r>
                        <a:rPr lang="en-US" altLang="zh-CN" sz="800"/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800"/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/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800"/>
                                  <m:t>cos</m:t>
                                </m:r>
                                <m:d>
                                  <m:dPr>
                                    <m:ctrlPr>
                                      <a:rPr lang="zh-CN" altLang="zh-CN" sz="800"/>
                                    </m:ctrlPr>
                                  </m:dPr>
                                  <m:e>
                                    <m:r>
                                      <a:rPr lang="en-US" altLang="zh-CN" sz="800"/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CN" sz="800"/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800"/>
                                  <m:t>sin</m:t>
                                </m:r>
                                <m:d>
                                  <m:dPr>
                                    <m:ctrlPr>
                                      <a:rPr lang="zh-CN" altLang="zh-CN" sz="800"/>
                                    </m:ctrlPr>
                                  </m:dPr>
                                  <m:e>
                                    <m:r>
                                      <a:rPr lang="en-US" altLang="zh-CN" sz="800"/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800"/>
                                  <m:t>sin</m:t>
                                </m:r>
                                <m:d>
                                  <m:dPr>
                                    <m:ctrlPr>
                                      <a:rPr lang="zh-CN" altLang="zh-CN" sz="800"/>
                                    </m:ctrlPr>
                                  </m:dPr>
                                  <m:e>
                                    <m:r>
                                      <a:rPr lang="en-US" altLang="zh-CN" sz="800"/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800"/>
                                  <m:t>cos</m:t>
                                </m:r>
                                <m:d>
                                  <m:dPr>
                                    <m:ctrlPr>
                                      <a:rPr lang="zh-CN" altLang="zh-CN" sz="800"/>
                                    </m:ctrlPr>
                                  </m:dPr>
                                  <m:e>
                                    <m:r>
                                      <a:rPr lang="en-US" altLang="zh-CN" sz="800"/>
                                      <m:t>𝜃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  <m:e>
                                <m:r>
                                  <a:rPr lang="en-US" altLang="zh-CN" sz="800"/>
                                  <m:t>0</m:t>
                                </m:r>
                              </m:e>
                              <m:e>
                                <m:r>
                                  <a:rPr lang="en-US" altLang="zh-CN" sz="800"/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zh-CN" altLang="zh-CN" sz="800" dirty="0"/>
                </a:p>
                <a:p>
                  <a:pPr lvl="0">
                    <a:lnSpc>
                      <a:spcPts val="200"/>
                    </a:lnSpc>
                    <a:spcAft>
                      <a:spcPts val="1000"/>
                    </a:spcAft>
                  </a:pPr>
                  <a:r>
                    <a:rPr lang="en-US" altLang="zh-CN" sz="800" dirty="0"/>
                    <a:t>3. Calculating Affine Matrix:</a:t>
                  </a:r>
                </a:p>
                <a:p>
                  <a:pPr lvl="0">
                    <a:lnSpc>
                      <a:spcPts val="0"/>
                    </a:lnSpc>
                    <a:spcBef>
                      <a:spcPts val="1200"/>
                    </a:spcBef>
                    <a:spcAft>
                      <a:spcPts val="1000"/>
                    </a:spcAft>
                  </a:pPr>
                  <a:r>
                    <a:rPr lang="en-US" altLang="zh-CN" sz="8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𝑡𝑥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𝑡𝑦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zh-CN" altLang="zh-CN" sz="800" dirty="0"/>
                </a:p>
                <a:p>
                  <a:pPr lvl="0">
                    <a:lnSpc>
                      <a:spcPts val="800"/>
                    </a:lnSpc>
                    <a:spcAft>
                      <a:spcPts val="1000"/>
                    </a:spcAft>
                  </a:pPr>
                  <a:r>
                    <a:rPr lang="en-US" altLang="zh-CN" sz="800" dirty="0"/>
                    <a:t>4. Bilinear Interpolation:</a:t>
                  </a:r>
                  <a:endParaRPr lang="zh-CN" altLang="zh-CN" sz="800" dirty="0"/>
                </a:p>
              </p:txBody>
            </p:sp>
          </mc:Choice>
          <mc:Fallback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11DEFD99-960C-5116-6872-ABFCC401BE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7435" y="549781"/>
                  <a:ext cx="2701345" cy="1094146"/>
                </a:xfrm>
                <a:prstGeom prst="rect">
                  <a:avLst/>
                </a:prstGeom>
                <a:blipFill>
                  <a:blip r:embed="rId13"/>
                  <a:stretch>
                    <a:fillRect t="-14444" b="-55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8" name="Picture" descr="image-20241201021913803" title="fig:">
              <a:extLst>
                <a:ext uri="{FF2B5EF4-FFF2-40B4-BE49-F238E27FC236}">
                  <a16:creationId xmlns:a16="http://schemas.microsoft.com/office/drawing/2014/main" id="{2CB17CEB-E190-DFB0-3A0D-F22D51109D89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 bwMode="auto">
            <a:xfrm>
              <a:off x="4049181" y="1467115"/>
              <a:ext cx="807013" cy="812777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pic>
          <p:nvPicPr>
            <p:cNvPr id="59" name="Picture" title="fig:">
              <a:extLst>
                <a:ext uri="{FF2B5EF4-FFF2-40B4-BE49-F238E27FC236}">
                  <a16:creationId xmlns:a16="http://schemas.microsoft.com/office/drawing/2014/main" id="{0F54AA08-853D-3593-6548-7DF42800FFA8}"/>
                </a:ext>
              </a:extLst>
            </p:cNvPr>
            <p:cNvPicPr/>
            <p:nvPr/>
          </p:nvPicPr>
          <p:blipFill>
            <a:blip r:embed="rId15"/>
            <a:stretch>
              <a:fillRect/>
            </a:stretch>
          </p:blipFill>
          <p:spPr bwMode="auto">
            <a:xfrm>
              <a:off x="2815619" y="1678842"/>
              <a:ext cx="1254239" cy="422559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898AA92A-6887-5B45-1879-022794B7CDEE}"/>
                </a:ext>
              </a:extLst>
            </p:cNvPr>
            <p:cNvSpPr txBox="1"/>
            <p:nvPr/>
          </p:nvSpPr>
          <p:spPr>
            <a:xfrm>
              <a:off x="2782768" y="2148429"/>
              <a:ext cx="220829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800" dirty="0"/>
                <a:t>5. Delaunay Triangulation: </a:t>
              </a:r>
            </a:p>
            <a:p>
              <a:pPr lvl="0"/>
              <a:r>
                <a:rPr lang="en-US" altLang="zh-CN" sz="800" dirty="0"/>
                <a:t>   Dual graph of </a:t>
              </a:r>
              <a:r>
                <a:rPr lang="en-US" altLang="zh-CN" sz="800" dirty="0" err="1"/>
                <a:t>Voroni</a:t>
              </a:r>
              <a:r>
                <a:rPr lang="en-US" altLang="zh-CN" sz="800" dirty="0"/>
                <a:t> Diagram</a:t>
              </a:r>
            </a:p>
            <a:p>
              <a:r>
                <a:rPr lang="en-US" altLang="zh-CN" sz="800" dirty="0"/>
                <a:t>6. Morphing and Extrapolation</a:t>
              </a:r>
              <a:endParaRPr lang="zh-CN" altLang="zh-CN" sz="800" dirty="0"/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E4C894DC-570B-12AD-DE21-74A0A1C3D72E}"/>
              </a:ext>
            </a:extLst>
          </p:cNvPr>
          <p:cNvSpPr txBox="1"/>
          <p:nvPr/>
        </p:nvSpPr>
        <p:spPr>
          <a:xfrm>
            <a:off x="2699663" y="3472126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10: Cameras</a:t>
            </a:r>
            <a:endParaRPr lang="zh-CN" altLang="en-US" sz="1050" b="1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E5E7AD93-17E5-A021-84AC-E8A182AD63D4}"/>
              </a:ext>
            </a:extLst>
          </p:cNvPr>
          <p:cNvSpPr txBox="1"/>
          <p:nvPr/>
        </p:nvSpPr>
        <p:spPr>
          <a:xfrm>
            <a:off x="2782769" y="3668596"/>
            <a:ext cx="2230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1. Pinhole camera model</a:t>
            </a:r>
          </a:p>
          <a:p>
            <a:pPr lvl="0"/>
            <a:r>
              <a:rPr lang="en-US" altLang="zh-CN" sz="800" dirty="0"/>
              <a:t>   1. Defines Center of Projection and Image Plane</a:t>
            </a:r>
          </a:p>
          <a:p>
            <a:pPr lvl="0"/>
            <a:r>
              <a:rPr lang="en-US" altLang="zh-CN" sz="800" dirty="0"/>
              <a:t>   2. Defines Effective Focal Length as d</a:t>
            </a:r>
            <a:endParaRPr lang="zh-CN" altLang="zh-CN" sz="800" dirty="0"/>
          </a:p>
          <a:p>
            <a:pPr lvl="0"/>
            <a:r>
              <a:rPr lang="en-US" altLang="zh-CN" sz="800" dirty="0"/>
              <a:t>2. Camera coordinate systems</a:t>
            </a:r>
            <a:endParaRPr lang="zh-CN" altLang="zh-CN" sz="800" dirty="0"/>
          </a:p>
        </p:txBody>
      </p:sp>
      <p:pic>
        <p:nvPicPr>
          <p:cNvPr id="67" name="Picture" descr="image-20241201135020391" title="fig:">
            <a:extLst>
              <a:ext uri="{FF2B5EF4-FFF2-40B4-BE49-F238E27FC236}">
                <a16:creationId xmlns:a16="http://schemas.microsoft.com/office/drawing/2014/main" id="{64B8D82C-A96B-26FE-D106-CFA9C0E81E5A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 bwMode="auto">
          <a:xfrm>
            <a:off x="2810886" y="4203846"/>
            <a:ext cx="1632951" cy="13186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6AFBEC92-FA32-8792-72C7-9D50AAACD2BA}"/>
                  </a:ext>
                </a:extLst>
              </p:cNvPr>
              <p:cNvSpPr txBox="1"/>
              <p:nvPr/>
            </p:nvSpPr>
            <p:spPr>
              <a:xfrm>
                <a:off x="2785149" y="5420727"/>
                <a:ext cx="2168906" cy="1563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800" dirty="0"/>
                  <a:t>3. Projection:</a:t>
                </a:r>
              </a:p>
              <a:p>
                <a:pPr lvl="0"/>
                <a:r>
                  <a:rPr lang="en-US" altLang="zh-CN" sz="800" dirty="0"/>
                  <a:t>   1. Perspective Projection: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𝑧</m:t>
                        </m:r>
                      </m:e>
                    </m:d>
                    <m:r>
                      <a:rPr lang="en-US" altLang="zh-CN" sz="800"/>
                      <m:t>→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𝑑</m:t>
                        </m:r>
                        <m:f>
                          <m:fPr>
                            <m:ctrlPr>
                              <a:rPr lang="zh-CN" altLang="zh-CN" sz="800"/>
                            </m:ctrlPr>
                          </m:fPr>
                          <m:num>
                            <m:r>
                              <a:rPr lang="en-US" altLang="zh-CN" sz="800"/>
                              <m:t>𝑥</m:t>
                            </m:r>
                          </m:num>
                          <m:den>
                            <m:r>
                              <a:rPr lang="en-US" altLang="zh-CN" sz="800"/>
                              <m:t>𝑧</m:t>
                            </m:r>
                          </m:den>
                        </m:f>
                        <m:r>
                          <a:rPr lang="en-US" altLang="zh-CN" sz="800"/>
                          <m:t>,−</m:t>
                        </m:r>
                        <m:r>
                          <a:rPr lang="en-US" altLang="zh-CN" sz="800"/>
                          <m:t>𝑑</m:t>
                        </m:r>
                        <m:f>
                          <m:fPr>
                            <m:ctrlPr>
                              <a:rPr lang="zh-CN" altLang="zh-CN" sz="800"/>
                            </m:ctrlPr>
                          </m:fPr>
                          <m:num>
                            <m:r>
                              <a:rPr lang="en-US" altLang="zh-CN" sz="800"/>
                              <m:t>𝑦</m:t>
                            </m:r>
                          </m:num>
                          <m:den>
                            <m:r>
                              <a:rPr lang="en-US" altLang="zh-CN" sz="800"/>
                              <m:t>𝑧</m:t>
                            </m:r>
                          </m:den>
                        </m:f>
                        <m:r>
                          <a:rPr lang="en-US" altLang="zh-CN" sz="800"/>
                          <m:t>,−</m:t>
                        </m:r>
                        <m:r>
                          <a:rPr lang="en-US" altLang="zh-CN" sz="800"/>
                          <m:t>𝑑</m:t>
                        </m:r>
                      </m:e>
                    </m:d>
                    <m:r>
                      <a:rPr lang="en-US" altLang="zh-CN" sz="800"/>
                      <m:t>→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𝑑</m:t>
                        </m:r>
                        <m:f>
                          <m:fPr>
                            <m:ctrlPr>
                              <a:rPr lang="zh-CN" altLang="zh-CN" sz="800"/>
                            </m:ctrlPr>
                          </m:fPr>
                          <m:num>
                            <m:r>
                              <a:rPr lang="en-US" altLang="zh-CN" sz="800"/>
                              <m:t>𝑥</m:t>
                            </m:r>
                          </m:num>
                          <m:den>
                            <m:r>
                              <a:rPr lang="en-US" altLang="zh-CN" sz="800"/>
                              <m:t>𝑧</m:t>
                            </m:r>
                          </m:den>
                        </m:f>
                        <m:r>
                          <a:rPr lang="en-US" altLang="zh-CN" sz="800"/>
                          <m:t>,−</m:t>
                        </m:r>
                        <m:r>
                          <a:rPr lang="en-US" altLang="zh-CN" sz="800"/>
                          <m:t>𝑑</m:t>
                        </m:r>
                        <m:f>
                          <m:fPr>
                            <m:ctrlPr>
                              <a:rPr lang="zh-CN" altLang="zh-CN" sz="800"/>
                            </m:ctrlPr>
                          </m:fPr>
                          <m:num>
                            <m:r>
                              <a:rPr lang="en-US" altLang="zh-CN" sz="800"/>
                              <m:t>𝑦</m:t>
                            </m:r>
                          </m:num>
                          <m:den>
                            <m:r>
                              <a:rPr lang="en-US" altLang="zh-CN" sz="800"/>
                              <m:t>𝑧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800" dirty="0"/>
              </a:p>
              <a:p>
                <a:pPr lvl="0"/>
                <a:r>
                  <a:rPr lang="en-US" altLang="zh-CN" sz="800" dirty="0"/>
                  <a:t>   2. Orthographic Projection: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𝑧</m:t>
                        </m:r>
                      </m:e>
                    </m:d>
                    <m:r>
                      <a:rPr lang="en-US" altLang="zh-CN" sz="800"/>
                      <m:t>→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</m:e>
                    </m:d>
                  </m:oMath>
                </a14:m>
                <a:endParaRPr lang="en-US" altLang="zh-CN" sz="800" dirty="0"/>
              </a:p>
              <a:p>
                <a:pPr lvl="0"/>
                <a:r>
                  <a:rPr lang="en-US" altLang="zh-CN" sz="800" dirty="0"/>
                  <a:t>        special case when d(COP, PP) = inf</a:t>
                </a:r>
              </a:p>
              <a:p>
                <a:pPr lvl="0"/>
                <a:r>
                  <a:rPr lang="en-US" altLang="zh-CN" sz="800" dirty="0"/>
                  <a:t>   3. Weak Perspective/Orthographic: </a:t>
                </a:r>
              </a:p>
              <a:p>
                <a:pPr lvl="0"/>
                <a:r>
                  <a:rPr lang="en-US" altLang="zh-CN" sz="800" dirty="0"/>
                  <a:t>  </a:t>
                </a:r>
                <a14:m>
                  <m:oMath xmlns:m="http://schemas.openxmlformats.org/officeDocument/2006/math">
                    <m:r>
                      <a:rPr lang="en-US" altLang="zh-CN" sz="800"/>
                      <m:t>𝛥</m:t>
                    </m:r>
                    <m:r>
                      <a:rPr lang="en-US" altLang="zh-CN" sz="800"/>
                      <m:t>𝑧</m:t>
                    </m:r>
                    <m:r>
                      <a:rPr lang="en-US" altLang="zh-CN" sz="800"/>
                      <m:t>&lt;&lt;−</m:t>
                    </m:r>
                    <m:acc>
                      <m:accPr>
                        <m:chr m:val="‾"/>
                        <m:ctrlPr>
                          <a:rPr lang="zh-CN" altLang="zh-CN" sz="800"/>
                        </m:ctrlPr>
                      </m:accPr>
                      <m:e>
                        <m:r>
                          <a:rPr lang="en-US" altLang="zh-CN" sz="800"/>
                          <m:t>𝑧</m:t>
                        </m:r>
                      </m:e>
                    </m:acc>
                    <m:r>
                      <a:rPr lang="en-US" altLang="zh-CN" sz="800"/>
                      <m:t>,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𝑧</m:t>
                        </m:r>
                      </m:e>
                    </m:d>
                    <m:r>
                      <a:rPr lang="en-US" altLang="zh-CN" sz="800"/>
                      <m:t>→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𝑚𝑥</m:t>
                        </m:r>
                        <m:r>
                          <a:rPr lang="en-US" altLang="zh-CN" sz="800"/>
                          <m:t>,−</m:t>
                        </m:r>
                        <m:r>
                          <a:rPr lang="en-US" altLang="zh-CN" sz="800"/>
                          <m:t>𝑚𝑦</m:t>
                        </m:r>
                      </m:e>
                    </m:d>
                  </m:oMath>
                </a14:m>
                <a:r>
                  <a:rPr lang="en-US" altLang="zh-CN" sz="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800"/>
                      <m:t>𝑚</m:t>
                    </m:r>
                    <m:r>
                      <a:rPr lang="en-US" altLang="zh-CN" sz="800"/>
                      <m:t>=−</m:t>
                    </m:r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𝑓</m:t>
                        </m:r>
                      </m:num>
                      <m:den>
                        <m:acc>
                          <m:accPr>
                            <m:chr m:val="‾"/>
                            <m:ctrlPr>
                              <a:rPr lang="zh-CN" altLang="zh-CN" sz="800"/>
                            </m:ctrlPr>
                          </m:accPr>
                          <m:e>
                            <m:r>
                              <a:rPr lang="en-US" altLang="zh-CN" sz="800"/>
                              <m:t>𝑧</m:t>
                            </m:r>
                          </m:e>
                        </m:acc>
                      </m:den>
                    </m:f>
                  </m:oMath>
                </a14:m>
                <a:endParaRPr lang="en-US" altLang="zh-CN" sz="800" dirty="0"/>
              </a:p>
              <a:p>
                <a:pPr lvl="0"/>
                <a:r>
                  <a:rPr lang="en-US" altLang="zh-CN" sz="800" dirty="0"/>
                  <a:t>      Special case when scene depth is small relative to avg. distance from camera</a:t>
                </a:r>
              </a:p>
              <a:p>
                <a:pPr lvl="0"/>
                <a:r>
                  <a:rPr lang="en-US" altLang="zh-CN" sz="800" dirty="0"/>
                  <a:t>      Equivalent to scale first then orthographic project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70" name="文本框 69">
                <a:extLst>
                  <a:ext uri="{FF2B5EF4-FFF2-40B4-BE49-F238E27FC236}">
                    <a16:creationId xmlns:a16="http://schemas.microsoft.com/office/drawing/2014/main" id="{6AFBEC92-FA32-8792-72C7-9D50AAACD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149" y="5420727"/>
                <a:ext cx="2168906" cy="1563826"/>
              </a:xfrm>
              <a:prstGeom prst="rect">
                <a:avLst/>
              </a:prstGeom>
              <a:blipFill>
                <a:blip r:embed="rId17"/>
                <a:stretch>
                  <a:fillRect r="-281" b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30E6DA2-7EEF-7864-C1AA-F06B733DF575}"/>
                  </a:ext>
                </a:extLst>
              </p:cNvPr>
              <p:cNvSpPr txBox="1"/>
              <p:nvPr/>
            </p:nvSpPr>
            <p:spPr>
              <a:xfrm>
                <a:off x="2782768" y="7736763"/>
                <a:ext cx="2138482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  4. Spherical Projection: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𝜃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𝜙</m:t>
                        </m:r>
                      </m:e>
                    </m:d>
                    <m:r>
                      <a:rPr lang="en-US" altLang="zh-CN" sz="800"/>
                      <m:t>→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𝜃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𝜙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𝑑</m:t>
                        </m:r>
                      </m:e>
                    </m:d>
                  </m:oMath>
                </a14:m>
                <a:endParaRPr lang="en-US" altLang="zh-CN" sz="800" dirty="0"/>
              </a:p>
            </p:txBody>
          </p:sp>
        </mc:Choice>
        <mc:Fallback>
          <p:sp>
            <p:nvSpPr>
              <p:cNvPr id="75" name="文本框 74">
                <a:extLst>
                  <a:ext uri="{FF2B5EF4-FFF2-40B4-BE49-F238E27FC236}">
                    <a16:creationId xmlns:a16="http://schemas.microsoft.com/office/drawing/2014/main" id="{B30E6DA2-7EEF-7864-C1AA-F06B733DF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68" y="7736763"/>
                <a:ext cx="2138482" cy="215444"/>
              </a:xfrm>
              <a:prstGeom prst="rect">
                <a:avLst/>
              </a:prstGeom>
              <a:blipFill>
                <a:blip r:embed="rId18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文本框 75">
            <a:extLst>
              <a:ext uri="{FF2B5EF4-FFF2-40B4-BE49-F238E27FC236}">
                <a16:creationId xmlns:a16="http://schemas.microsoft.com/office/drawing/2014/main" id="{9D8566B7-AD5A-4DEC-37F2-1671C3B373D0}"/>
              </a:ext>
            </a:extLst>
          </p:cNvPr>
          <p:cNvSpPr txBox="1"/>
          <p:nvPr/>
        </p:nvSpPr>
        <p:spPr>
          <a:xfrm>
            <a:off x="2782768" y="7855470"/>
            <a:ext cx="21384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4. Camera Parameters</a:t>
            </a:r>
          </a:p>
          <a:p>
            <a:pPr lvl="0"/>
            <a:r>
              <a:rPr lang="en-US" altLang="zh-CN" sz="800" dirty="0"/>
              <a:t>   1. Aperture: Bigger aperture = Shallower scene depth, Narrower gate width</a:t>
            </a:r>
            <a:endParaRPr lang="zh-CN" altLang="zh-CN" sz="800" dirty="0"/>
          </a:p>
          <a:p>
            <a:endParaRPr lang="en-US" altLang="zh-CN" sz="800" dirty="0"/>
          </a:p>
        </p:txBody>
      </p:sp>
      <p:pic>
        <p:nvPicPr>
          <p:cNvPr id="77" name="Picture" descr="image-20241201140240234" title="fig:">
            <a:extLst>
              <a:ext uri="{FF2B5EF4-FFF2-40B4-BE49-F238E27FC236}">
                <a16:creationId xmlns:a16="http://schemas.microsoft.com/office/drawing/2014/main" id="{57591FCF-E6CB-95B6-61AB-893F96541D0D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 bwMode="auto">
          <a:xfrm>
            <a:off x="2785149" y="8274173"/>
            <a:ext cx="2177741" cy="95820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71AD6EB-A833-83F7-BDB5-58E470FE02B9}"/>
                  </a:ext>
                </a:extLst>
              </p:cNvPr>
              <p:cNvSpPr txBox="1"/>
              <p:nvPr/>
            </p:nvSpPr>
            <p:spPr>
              <a:xfrm>
                <a:off x="2782768" y="9193191"/>
                <a:ext cx="2138482" cy="40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  2. Thin Lenses: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800"/>
                            </m:ctrlPr>
                          </m:sSubPr>
                          <m:e>
                            <m:r>
                              <a:rPr lang="en-US" altLang="zh-CN" sz="800"/>
                              <m:t>𝑑</m:t>
                            </m:r>
                          </m:e>
                          <m:sub>
                            <m:r>
                              <a:rPr lang="en-US" altLang="zh-CN" sz="800"/>
                              <m:t>𝑜</m:t>
                            </m:r>
                          </m:sub>
                        </m:sSub>
                      </m:den>
                    </m:f>
                    <m:r>
                      <a:rPr lang="en-US" altLang="zh-CN" sz="800"/>
                      <m:t>+</m:t>
                    </m:r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zh-CN" altLang="zh-CN" sz="800"/>
                            </m:ctrlPr>
                          </m:sSubPr>
                          <m:e>
                            <m:r>
                              <a:rPr lang="en-US" altLang="zh-CN" sz="800"/>
                              <m:t>𝑑</m:t>
                            </m:r>
                          </m:e>
                          <m:sub>
                            <m:r>
                              <a:rPr lang="en-US" altLang="zh-CN" sz="800"/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sz="800"/>
                      <m:t>=</m:t>
                    </m:r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1</m:t>
                        </m:r>
                      </m:num>
                      <m:den>
                        <m:r>
                          <a:rPr lang="en-US" altLang="zh-CN" sz="800"/>
                          <m:t>𝑓</m:t>
                        </m:r>
                      </m:den>
                    </m:f>
                  </m:oMath>
                </a14:m>
                <a:endParaRPr lang="zh-CN" altLang="zh-CN" sz="800" dirty="0"/>
              </a:p>
              <a:p>
                <a:endParaRPr lang="en-US" altLang="zh-CN" sz="800" dirty="0"/>
              </a:p>
            </p:txBody>
          </p:sp>
        </mc:Choice>
        <mc:Fallback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871AD6EB-A833-83F7-BDB5-58E470FE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768" y="9193191"/>
                <a:ext cx="2138482" cy="40908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03360BC-A69F-8933-B3E5-5EB5F12C1E6D}"/>
                  </a:ext>
                </a:extLst>
              </p:cNvPr>
              <p:cNvSpPr txBox="1"/>
              <p:nvPr/>
            </p:nvSpPr>
            <p:spPr>
              <a:xfrm>
                <a:off x="5072794" y="1402081"/>
                <a:ext cx="2138482" cy="433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  3. FOV (Field of View): </a:t>
                </a:r>
                <a14:m>
                  <m:oMath xmlns:m="http://schemas.openxmlformats.org/officeDocument/2006/math">
                    <m:r>
                      <a:rPr lang="en-US" altLang="zh-CN" sz="800"/>
                      <m:t>𝜙</m:t>
                    </m:r>
                    <m:r>
                      <a:rPr lang="en-US" altLang="zh-CN" sz="800"/>
                      <m:t>=</m:t>
                    </m:r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tan</m:t>
                        </m:r>
                      </m:e>
                      <m:sup>
                        <m:r>
                          <a:rPr lang="en-US" altLang="zh-CN" sz="800"/>
                          <m:t>−1</m:t>
                        </m:r>
                      </m:sup>
                    </m:sSup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f>
                          <m:fPr>
                            <m:ctrlPr>
                              <a:rPr lang="zh-CN" altLang="zh-CN" sz="800"/>
                            </m:ctrlPr>
                          </m:fPr>
                          <m:num>
                            <m:r>
                              <a:rPr lang="en-US" altLang="zh-CN" sz="800"/>
                              <m:t>𝑑</m:t>
                            </m:r>
                          </m:num>
                          <m:den>
                            <m:r>
                              <a:rPr lang="en-US" altLang="zh-CN" sz="800"/>
                              <m:t>2</m:t>
                            </m:r>
                            <m:r>
                              <a:rPr lang="en-US" altLang="zh-CN" sz="800"/>
                              <m:t>𝑓</m:t>
                            </m:r>
                          </m:den>
                        </m:f>
                      </m:e>
                    </m:d>
                  </m:oMath>
                </a14:m>
                <a:endParaRPr lang="zh-CN" altLang="zh-CN" sz="800" dirty="0"/>
              </a:p>
              <a:p>
                <a:endParaRPr lang="en-US" altLang="zh-CN" sz="800" dirty="0"/>
              </a:p>
            </p:txBody>
          </p:sp>
        </mc:Choice>
        <mc:Fallback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id="{103360BC-A69F-8933-B3E5-5EB5F12C1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794" y="1402081"/>
                <a:ext cx="2138482" cy="4331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文本框 82">
            <a:extLst>
              <a:ext uri="{FF2B5EF4-FFF2-40B4-BE49-F238E27FC236}">
                <a16:creationId xmlns:a16="http://schemas.microsoft.com/office/drawing/2014/main" id="{16F828C7-478D-8E89-88B3-08BA3C489712}"/>
              </a:ext>
            </a:extLst>
          </p:cNvPr>
          <p:cNvSpPr txBox="1"/>
          <p:nvPr/>
        </p:nvSpPr>
        <p:spPr>
          <a:xfrm>
            <a:off x="4698337" y="2478214"/>
            <a:ext cx="27163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800" dirty="0"/>
              <a:t>4. Exposure &amp; Shutter Speed</a:t>
            </a:r>
          </a:p>
          <a:p>
            <a:pPr lvl="1"/>
            <a:r>
              <a:rPr lang="en-US" altLang="zh-CN" sz="800" dirty="0"/>
              <a:t>   Example: F5.6+1/30Sec = F11+1/8Sec</a:t>
            </a:r>
            <a:endParaRPr lang="zh-CN" altLang="zh-CN" sz="800" dirty="0"/>
          </a:p>
          <a:p>
            <a:pPr lvl="1"/>
            <a:r>
              <a:rPr lang="en-US" altLang="zh-CN" sz="800" dirty="0"/>
              <a:t>5. Lens Flaws</a:t>
            </a:r>
          </a:p>
          <a:p>
            <a:pPr lvl="1"/>
            <a:r>
              <a:rPr lang="en-US" altLang="zh-CN" sz="800" dirty="0"/>
              <a:t>   1. Chromatic Aberration: Due to wavelength-dependent refractive index, modifies ray-bending and focal length</a:t>
            </a:r>
            <a:endParaRPr lang="zh-CN" altLang="zh-CN" sz="800" dirty="0"/>
          </a:p>
        </p:txBody>
      </p:sp>
      <p:pic>
        <p:nvPicPr>
          <p:cNvPr id="84" name="Picture" descr="image-20241201191455881" title="fig:">
            <a:extLst>
              <a:ext uri="{FF2B5EF4-FFF2-40B4-BE49-F238E27FC236}">
                <a16:creationId xmlns:a16="http://schemas.microsoft.com/office/drawing/2014/main" id="{0E03CB8D-2017-D15D-E7EA-14596AC27744}"/>
              </a:ext>
            </a:extLst>
          </p:cNvPr>
          <p:cNvPicPr/>
          <p:nvPr/>
        </p:nvPicPr>
        <p:blipFill>
          <a:blip r:embed="rId22"/>
          <a:stretch>
            <a:fillRect/>
          </a:stretch>
        </p:blipFill>
        <p:spPr bwMode="auto">
          <a:xfrm>
            <a:off x="5488780" y="3285391"/>
            <a:ext cx="1469491" cy="74253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6" name="文本框 85">
            <a:extLst>
              <a:ext uri="{FF2B5EF4-FFF2-40B4-BE49-F238E27FC236}">
                <a16:creationId xmlns:a16="http://schemas.microsoft.com/office/drawing/2014/main" id="{C5CFA402-D832-5829-1873-C9078A0588E0}"/>
              </a:ext>
            </a:extLst>
          </p:cNvPr>
          <p:cNvSpPr txBox="1"/>
          <p:nvPr/>
        </p:nvSpPr>
        <p:spPr>
          <a:xfrm>
            <a:off x="4321804" y="3743485"/>
            <a:ext cx="43481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zh-CN" dirty="0">
              <a:effectLst/>
            </a:endParaRPr>
          </a:p>
          <a:p>
            <a:pPr lvl="2">
              <a:spcAft>
                <a:spcPts val="1000"/>
              </a:spcAft>
            </a:pPr>
            <a:r>
              <a:rPr lang="en-US" altLang="zh-CN" sz="800" dirty="0"/>
              <a:t>2. Radial Distortion: Normal, Barrel, Pin-cushion</a:t>
            </a:r>
            <a:endParaRPr lang="zh-CN" altLang="zh-CN" sz="800" dirty="0"/>
          </a:p>
        </p:txBody>
      </p:sp>
      <p:pic>
        <p:nvPicPr>
          <p:cNvPr id="87" name="Picture" descr="image-20241201191624915" title="fig:">
            <a:extLst>
              <a:ext uri="{FF2B5EF4-FFF2-40B4-BE49-F238E27FC236}">
                <a16:creationId xmlns:a16="http://schemas.microsoft.com/office/drawing/2014/main" id="{C06823F5-5930-FA35-89FA-23C74E40F182}"/>
              </a:ext>
            </a:extLst>
          </p:cNvPr>
          <p:cNvPicPr/>
          <p:nvPr/>
        </p:nvPicPr>
        <p:blipFill>
          <a:blip r:embed="rId23"/>
          <a:srcRect b="71907"/>
          <a:stretch/>
        </p:blipFill>
        <p:spPr bwMode="auto">
          <a:xfrm>
            <a:off x="5183090" y="4185357"/>
            <a:ext cx="2193404" cy="70780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88" name="Picture" descr="image-20241201191624915" title="fig:">
            <a:extLst>
              <a:ext uri="{FF2B5EF4-FFF2-40B4-BE49-F238E27FC236}">
                <a16:creationId xmlns:a16="http://schemas.microsoft.com/office/drawing/2014/main" id="{EFBECF89-7A6F-C58B-BF05-84931B63DB80}"/>
              </a:ext>
            </a:extLst>
          </p:cNvPr>
          <p:cNvPicPr/>
          <p:nvPr/>
        </p:nvPicPr>
        <p:blipFill>
          <a:blip r:embed="rId23"/>
          <a:srcRect l="-1131" t="33147" r="1131" b="39105"/>
          <a:stretch/>
        </p:blipFill>
        <p:spPr bwMode="auto">
          <a:xfrm>
            <a:off x="5150986" y="4893166"/>
            <a:ext cx="2193404" cy="69911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89" name="文本框 88">
            <a:extLst>
              <a:ext uri="{FF2B5EF4-FFF2-40B4-BE49-F238E27FC236}">
                <a16:creationId xmlns:a16="http://schemas.microsoft.com/office/drawing/2014/main" id="{4F57C577-5507-4DEF-51E9-D23E06D338F5}"/>
              </a:ext>
            </a:extLst>
          </p:cNvPr>
          <p:cNvSpPr txBox="1"/>
          <p:nvPr/>
        </p:nvSpPr>
        <p:spPr>
          <a:xfrm>
            <a:off x="5143001" y="5522454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11: Perspective Transforms</a:t>
            </a:r>
            <a:endParaRPr lang="zh-CN" altLang="en-US" sz="105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74927BC7-C0A3-D811-94C7-516BF408C064}"/>
                  </a:ext>
                </a:extLst>
              </p:cNvPr>
              <p:cNvSpPr txBox="1"/>
              <p:nvPr/>
            </p:nvSpPr>
            <p:spPr>
              <a:xfrm>
                <a:off x="5145336" y="5742093"/>
                <a:ext cx="2266442" cy="10483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800"/>
                  </a:lnSpc>
                  <a:spcAft>
                    <a:spcPts val="1000"/>
                  </a:spcAft>
                </a:pPr>
                <a:r>
                  <a:rPr lang="en-US" altLang="zh-CN" sz="800" dirty="0"/>
                  <a:t>1. Formula: H is a 3x3 </a:t>
                </a:r>
                <a:r>
                  <a:rPr lang="en-US" altLang="zh-CN" sz="800" dirty="0" err="1"/>
                  <a:t>homography</a:t>
                </a:r>
                <a:r>
                  <a:rPr lang="en-US" altLang="zh-CN" sz="800" dirty="0"/>
                  <a:t> matrix, rank=8</a:t>
                </a:r>
                <a:endParaRPr lang="zh-CN" altLang="zh-CN" sz="800" dirty="0"/>
              </a:p>
              <a:p>
                <a:pPr>
                  <a:lnSpc>
                    <a:spcPts val="800"/>
                  </a:lnSpc>
                  <a:spcBef>
                    <a:spcPts val="180"/>
                  </a:spcBef>
                  <a:spcAft>
                    <a:spcPts val="180"/>
                  </a:spcAft>
                </a:pPr>
                <a:endParaRPr lang="zh-CN" altLang="zh-CN" sz="800" dirty="0"/>
              </a:p>
              <a:p>
                <a:pPr lvl="0">
                  <a:lnSpc>
                    <a:spcPts val="800"/>
                  </a:lnSpc>
                  <a:spcAft>
                    <a:spcPts val="1000"/>
                  </a:spcAft>
                </a:pPr>
                <a:r>
                  <a:rPr lang="en-US" altLang="zh-CN" sz="800" dirty="0"/>
                  <a:t>   </a:t>
                </a:r>
              </a:p>
              <a:p>
                <a:pPr lvl="0">
                  <a:lnSpc>
                    <a:spcPts val="800"/>
                  </a:lnSpc>
                  <a:spcAft>
                    <a:spcPts val="1000"/>
                  </a:spcAft>
                </a:pPr>
                <a:r>
                  <a:rPr lang="en-US" altLang="zh-CN" sz="800" dirty="0"/>
                  <a:t>   </a:t>
                </a:r>
              </a:p>
              <a:p>
                <a:pPr lvl="0">
                  <a:lnSpc>
                    <a:spcPts val="800"/>
                  </a:lnSpc>
                  <a:spcAft>
                    <a:spcPts val="1000"/>
                  </a:spcAft>
                </a:pPr>
                <a:r>
                  <a:rPr lang="en-US" altLang="zh-CN" sz="800" dirty="0"/>
                  <a:t>   Solution: Least Squares, </a:t>
                </a:r>
                <a14:m>
                  <m:oMath xmlns:m="http://schemas.openxmlformats.org/officeDocument/2006/math">
                    <m:r>
                      <a:rPr lang="en-US" altLang="zh-CN" sz="800"/>
                      <m:t>𝑥</m:t>
                    </m:r>
                    <m:r>
                      <a:rPr lang="en-US" altLang="zh-CN" sz="800"/>
                      <m:t>=</m:t>
                    </m:r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zh-CN" sz="800"/>
                                </m:ctrlPr>
                              </m:sSupPr>
                              <m:e>
                                <m:r>
                                  <a:rPr lang="en-US" altLang="zh-CN" sz="800"/>
                                  <m:t>𝐴</m:t>
                                </m:r>
                              </m:e>
                              <m:sup>
                                <m:r>
                                  <a:rPr lang="en-US" altLang="zh-CN" sz="800"/>
                                  <m:t>𝑇</m:t>
                                </m:r>
                              </m:sup>
                            </m:sSup>
                            <m:r>
                              <a:rPr lang="en-US" altLang="zh-CN" sz="800"/>
                              <m:t>𝐴</m:t>
                            </m:r>
                          </m:e>
                        </m:d>
                      </m:e>
                      <m:sup>
                        <m:r>
                          <a:rPr lang="en-US" altLang="zh-CN" sz="800"/>
                          <m:t>−1</m:t>
                        </m:r>
                      </m:sup>
                    </m:sSup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a:rPr lang="en-US" altLang="zh-CN" sz="800"/>
                          <m:t>𝐴</m:t>
                        </m:r>
                      </m:e>
                      <m:sup>
                        <m:r>
                          <a:rPr lang="en-US" altLang="zh-CN" sz="800"/>
                          <m:t>𝑇</m:t>
                        </m:r>
                      </m:sup>
                    </m:sSup>
                    <m:r>
                      <a:rPr lang="en-US" altLang="zh-CN" sz="800"/>
                      <m:t>𝑏</m:t>
                    </m:r>
                  </m:oMath>
                </a14:m>
                <a:endParaRPr lang="zh-CN" altLang="zh-CN" sz="800" dirty="0"/>
              </a:p>
            </p:txBody>
          </p:sp>
        </mc:Choice>
        <mc:Fallback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id="{74927BC7-C0A3-D811-94C7-516BF408C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336" y="5742093"/>
                <a:ext cx="2266442" cy="1048364"/>
              </a:xfrm>
              <a:prstGeom prst="rect">
                <a:avLst/>
              </a:prstGeom>
              <a:blipFill>
                <a:blip r:embed="rId24"/>
                <a:stretch>
                  <a:fillRect b="-5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图片 96">
            <a:extLst>
              <a:ext uri="{FF2B5EF4-FFF2-40B4-BE49-F238E27FC236}">
                <a16:creationId xmlns:a16="http://schemas.microsoft.com/office/drawing/2014/main" id="{AFB9D175-84EF-F51B-E241-C2A5570E107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95697" y="5900662"/>
            <a:ext cx="2655656" cy="679217"/>
          </a:xfrm>
          <a:prstGeom prst="rect">
            <a:avLst/>
          </a:prstGeom>
        </p:spPr>
      </p:pic>
      <p:sp>
        <p:nvSpPr>
          <p:cNvPr id="98" name="文本框 97">
            <a:extLst>
              <a:ext uri="{FF2B5EF4-FFF2-40B4-BE49-F238E27FC236}">
                <a16:creationId xmlns:a16="http://schemas.microsoft.com/office/drawing/2014/main" id="{472AE549-1766-F54C-F0C9-D74748001DD1}"/>
              </a:ext>
            </a:extLst>
          </p:cNvPr>
          <p:cNvSpPr txBox="1"/>
          <p:nvPr/>
        </p:nvSpPr>
        <p:spPr>
          <a:xfrm>
            <a:off x="5154611" y="6730637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12-14: Feature Extraction</a:t>
            </a:r>
            <a:endParaRPr lang="zh-CN" altLang="en-US" sz="1050" b="1" dirty="0"/>
          </a:p>
        </p:txBody>
      </p:sp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17A35E78-AD47-3B3C-58E9-7C2F3B170FA7}"/>
              </a:ext>
            </a:extLst>
          </p:cNvPr>
          <p:cNvGrpSpPr/>
          <p:nvPr/>
        </p:nvGrpSpPr>
        <p:grpSpPr>
          <a:xfrm>
            <a:off x="5133257" y="6903053"/>
            <a:ext cx="2180536" cy="2893100"/>
            <a:chOff x="5133257" y="6903053"/>
            <a:chExt cx="2180536" cy="28931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CF33C34E-A3D8-C742-6F5E-B3C7637CBABD}"/>
                    </a:ext>
                  </a:extLst>
                </p:cNvPr>
                <p:cNvSpPr txBox="1"/>
                <p:nvPr/>
              </p:nvSpPr>
              <p:spPr>
                <a:xfrm>
                  <a:off x="5133257" y="6903053"/>
                  <a:ext cx="2180536" cy="28931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>
                    <a:lnSpc>
                      <a:spcPts val="800"/>
                    </a:lnSpc>
                    <a:spcAft>
                      <a:spcPts val="1000"/>
                    </a:spcAft>
                  </a:pPr>
                  <a:r>
                    <a:rPr lang="en-US" altLang="zh-CN" sz="800" dirty="0"/>
                    <a:t>1. Change in appearance of window W for the shift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𝑢</m:t>
                          </m:r>
                          <m:r>
                            <a:rPr lang="en-US" altLang="zh-CN" sz="800"/>
                            <m:t>,</m:t>
                          </m:r>
                          <m:r>
                            <a:rPr lang="en-US" altLang="zh-CN" sz="800"/>
                            <m:t>𝑣</m:t>
                          </m:r>
                        </m:e>
                      </m:d>
                    </m:oMath>
                  </a14:m>
                  <a:r>
                    <a:rPr lang="en-US" altLang="zh-CN" sz="800" dirty="0"/>
                    <a:t> is: </a:t>
                  </a:r>
                </a:p>
                <a:p>
                  <a:pPr lvl="0">
                    <a:lnSpc>
                      <a:spcPts val="800"/>
                    </a:lnSpc>
                    <a:spcAft>
                      <a:spcPts val="5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/>
                          <m:t>𝐸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𝑢</m:t>
                            </m:r>
                            <m:r>
                              <a:rPr lang="en-US" altLang="zh-CN" sz="800"/>
                              <m:t>,</m:t>
                            </m:r>
                            <m:r>
                              <a:rPr lang="en-US" altLang="zh-CN" sz="800"/>
                              <m:t>𝑣</m:t>
                            </m:r>
                          </m:e>
                        </m:d>
                        <m:r>
                          <a:rPr lang="en-US" altLang="zh-CN" sz="800"/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800"/>
                            </m:ctrlPr>
                          </m:naryPr>
                          <m:sub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𝑥</m:t>
                                </m:r>
                                <m:r>
                                  <a:rPr lang="en-US" altLang="zh-CN" sz="800"/>
                                  <m:t>,</m:t>
                                </m:r>
                                <m:r>
                                  <a:rPr lang="en-US" altLang="zh-CN" sz="800"/>
                                  <m:t>𝑦</m:t>
                                </m:r>
                              </m:e>
                            </m:d>
                            <m:r>
                              <a:rPr lang="en-US" altLang="zh-CN" sz="800"/>
                              <m:t>∈</m:t>
                            </m:r>
                            <m:r>
                              <a:rPr lang="en-US" altLang="zh-CN" sz="800"/>
                              <m:t>𝑊</m:t>
                            </m:r>
                          </m:sub>
                          <m:sup>
                            <m:r>
                              <a:rPr lang="en-US" altLang="zh-CN" sz="800"/>
                              <m:t>​</m:t>
                            </m:r>
                          </m:sup>
                          <m:e>
                            <m:sSup>
                              <m:sSupPr>
                                <m:ctrlPr>
                                  <a:rPr lang="zh-CN" altLang="zh-CN" sz="800"/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CN" altLang="zh-CN" sz="800"/>
                                    </m:ctrlPr>
                                  </m:dPr>
                                  <m:e>
                                    <m:r>
                                      <a:rPr lang="en-US" altLang="zh-CN" sz="800"/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zh-CN" altLang="zh-CN" sz="800"/>
                                        </m:ctrlPr>
                                      </m:dPr>
                                      <m:e>
                                        <m:r>
                                          <a:rPr lang="en-US" altLang="zh-CN" sz="800"/>
                                          <m:t>𝑥</m:t>
                                        </m:r>
                                        <m:r>
                                          <a:rPr lang="en-US" altLang="zh-CN" sz="800"/>
                                          <m:t>+</m:t>
                                        </m:r>
                                        <m:r>
                                          <a:rPr lang="en-US" altLang="zh-CN" sz="800"/>
                                          <m:t>𝑢</m:t>
                                        </m:r>
                                        <m:r>
                                          <a:rPr lang="en-US" altLang="zh-CN" sz="800"/>
                                          <m:t>,</m:t>
                                        </m:r>
                                        <m:r>
                                          <a:rPr lang="en-US" altLang="zh-CN" sz="800"/>
                                          <m:t>𝑦</m:t>
                                        </m:r>
                                        <m:r>
                                          <a:rPr lang="en-US" altLang="zh-CN" sz="800"/>
                                          <m:t>+</m:t>
                                        </m:r>
                                        <m:r>
                                          <a:rPr lang="en-US" altLang="zh-CN" sz="800"/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altLang="zh-CN" sz="800"/>
                                      <m:t>−</m:t>
                                    </m:r>
                                    <m:r>
                                      <a:rPr lang="en-US" altLang="zh-CN" sz="800"/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zh-CN" altLang="zh-CN" sz="800"/>
                                        </m:ctrlPr>
                                      </m:dPr>
                                      <m:e>
                                        <m:r>
                                          <a:rPr lang="en-US" altLang="zh-CN" sz="800"/>
                                          <m:t>𝑥</m:t>
                                        </m:r>
                                        <m:r>
                                          <a:rPr lang="en-US" altLang="zh-CN" sz="800"/>
                                          <m:t>,</m:t>
                                        </m:r>
                                        <m:r>
                                          <a:rPr lang="en-US" altLang="zh-CN" sz="800"/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CN" sz="800"/>
                                  <m:t>2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altLang="zh-CN" sz="800" dirty="0"/>
                </a:p>
                <a:p>
                  <a:pPr lvl="0">
                    <a:lnSpc>
                      <a:spcPts val="800"/>
                    </a:lnSpc>
                    <a:spcAft>
                      <a:spcPts val="1100"/>
                    </a:spcAft>
                  </a:pPr>
                  <a:r>
                    <a:rPr lang="en-US" altLang="zh-CN" sz="800" dirty="0"/>
                    <a:t>2. Second moment matrix M: an approximate of local change on images.</a:t>
                  </a:r>
                  <a:endParaRPr lang="zh-CN" altLang="zh-CN" sz="800" dirty="0"/>
                </a:p>
                <a:p>
                  <a:pPr>
                    <a:lnSpc>
                      <a:spcPts val="800"/>
                    </a:lnSpc>
                    <a:spcBef>
                      <a:spcPts val="300"/>
                    </a:spcBef>
                    <a:spcAft>
                      <a:spcPts val="18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/>
                          <m:t>𝑀</m:t>
                        </m:r>
                        <m:r>
                          <a:rPr lang="en-US" altLang="zh-CN" sz="800"/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CN" altLang="zh-CN" sz="800"/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CN" altLang="zh-CN" sz="800"/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zh-CN" altLang="zh-CN" sz="800"/>
                                      </m:ctrlPr>
                                    </m:sSubSup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altLang="zh-CN" sz="800"/>
                                        <m:t>2</m:t>
                                      </m:r>
                                    </m:sup>
                                  </m:sSubSup>
                                </m:e>
                                <m:e>
                                  <m:sSub>
                                    <m:sSubPr>
                                      <m:ctrlPr>
                                        <a:rPr lang="zh-CN" altLang="zh-CN" sz="800"/>
                                      </m:ctrlPr>
                                    </m:sSub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800"/>
                                      </m:ctrlPr>
                                    </m:sSub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𝑦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CN" altLang="zh-CN" sz="800"/>
                                      </m:ctrlPr>
                                    </m:sSub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800"/>
                                      </m:ctrlPr>
                                    </m:sSub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sSubSup>
                                    <m:sSubSupPr>
                                      <m:ctrlPr>
                                        <a:rPr lang="zh-CN" altLang="zh-CN" sz="800"/>
                                      </m:ctrlPr>
                                    </m:sSubSupPr>
                                    <m:e>
                                      <m:r>
                                        <a:rPr lang="en-US" altLang="zh-CN" sz="800"/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altLang="zh-CN" sz="800"/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altLang="zh-CN" sz="800"/>
                                        <m:t>2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CN" altLang="zh-CN" sz="800" dirty="0"/>
                </a:p>
                <a:p>
                  <a:pPr lvl="0">
                    <a:lnSpc>
                      <a:spcPts val="800"/>
                    </a:lnSpc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altLang="zh-CN" sz="800" dirty="0"/>
                    <a:t>   Corner strength:</a:t>
                  </a:r>
                  <a:endParaRPr lang="zh-CN" altLang="zh-CN" sz="800" dirty="0"/>
                </a:p>
                <a:p>
                  <a:pPr>
                    <a:lnSpc>
                      <a:spcPts val="800"/>
                    </a:lnSpc>
                    <a:spcBef>
                      <a:spcPts val="180"/>
                    </a:spcBef>
                    <a:spcAft>
                      <a:spcPts val="18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800"/>
                          <m:t>𝑅</m:t>
                        </m:r>
                        <m:r>
                          <a:rPr lang="en-US" altLang="zh-CN" sz="800"/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800"/>
                          <m:t>det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𝑀</m:t>
                            </m:r>
                          </m:e>
                        </m:d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𝑘</m:t>
                        </m:r>
                        <m:r>
                          <a:rPr lang="en-US" altLang="zh-CN" sz="800"/>
                          <m:t>∗</m:t>
                        </m:r>
                        <m:r>
                          <m:rPr>
                            <m:nor/>
                          </m:rPr>
                          <a:rPr lang="en-US" altLang="zh-CN" sz="800"/>
                          <m:t>tr</m:t>
                        </m:r>
                        <m:sSup>
                          <m:sSupPr>
                            <m:ctrlPr>
                              <a:rPr lang="zh-CN" altLang="zh-CN" sz="800"/>
                            </m:ctrlPr>
                          </m:sSupPr>
                          <m:e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𝑀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800"/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altLang="zh-CN" sz="800"/>
                          <m:t> </m:t>
                        </m:r>
                        <m:r>
                          <m:rPr>
                            <m:nor/>
                          </m:rPr>
                          <a:rPr lang="en-US" altLang="zh-CN" sz="800"/>
                          <m:t>or</m:t>
                        </m:r>
                        <m:r>
                          <m:rPr>
                            <m:nor/>
                          </m:rPr>
                          <a:rPr lang="en-US" altLang="zh-CN" sz="800"/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sz="800"/>
                          <m:t>det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𝑀</m:t>
                            </m:r>
                          </m:e>
                        </m:d>
                        <m:r>
                          <a:rPr lang="en-US" altLang="zh-CN" sz="800"/>
                          <m:t>/</m:t>
                        </m:r>
                        <m:r>
                          <m:rPr>
                            <m:nor/>
                          </m:rPr>
                          <a:rPr lang="en-US" altLang="zh-CN" sz="800"/>
                          <m:t>tr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zh-CN" altLang="zh-CN" sz="800" dirty="0"/>
                </a:p>
                <a:p>
                  <a:pPr lvl="0">
                    <a:lnSpc>
                      <a:spcPts val="800"/>
                    </a:lnSpc>
                  </a:pPr>
                  <a:r>
                    <a:rPr lang="en-US" altLang="zh-CN" sz="800" dirty="0"/>
                    <a:t>   Remark: for flat areas, both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zh-CN" altLang="zh-CN" sz="800"/>
                          </m:ctrlPr>
                        </m:sSubPr>
                        <m:e>
                          <m:r>
                            <a:rPr lang="en-US" altLang="zh-CN" sz="800"/>
                            <m:t>𝜆</m:t>
                          </m:r>
                        </m:e>
                        <m:sub>
                          <m:r>
                            <a:rPr lang="en-US" altLang="zh-CN" sz="800"/>
                            <m:t>1</m:t>
                          </m:r>
                        </m:sub>
                      </m:sSub>
                      <m:r>
                        <a:rPr lang="en-US" altLang="zh-CN" sz="800"/>
                        <m:t>,</m:t>
                      </m:r>
                      <m:sSub>
                        <m:sSubPr>
                          <m:ctrlPr>
                            <a:rPr lang="zh-CN" altLang="zh-CN" sz="800"/>
                          </m:ctrlPr>
                        </m:sSubPr>
                        <m:e>
                          <m:r>
                            <a:rPr lang="en-US" altLang="zh-CN" sz="800"/>
                            <m:t>𝜆</m:t>
                          </m:r>
                        </m:e>
                        <m:sub>
                          <m:r>
                            <a:rPr lang="en-US" altLang="zh-CN" sz="800"/>
                            <m:t>2</m:t>
                          </m:r>
                        </m:sub>
                      </m:sSub>
                    </m:oMath>
                  </a14:m>
                  <a:r>
                    <a:rPr lang="en-US" altLang="zh-CN" sz="800" dirty="0"/>
                    <a:t> are small; for edges, one of the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𝜆</m:t>
                      </m:r>
                    </m:oMath>
                  </a14:m>
                  <a:r>
                    <a:rPr lang="en-US" altLang="zh-CN" sz="800" dirty="0"/>
                    <a:t> is big; for corners, both are big.</a:t>
                  </a:r>
                  <a:endParaRPr lang="zh-CN" altLang="zh-CN" sz="800" dirty="0"/>
                </a:p>
                <a:p>
                  <a:pPr lvl="0">
                    <a:lnSpc>
                      <a:spcPts val="800"/>
                    </a:lnSpc>
                  </a:pPr>
                  <a:r>
                    <a:rPr lang="en-US" altLang="zh-CN" sz="800" dirty="0"/>
                    <a:t>3. Scale Invariant Detection: choose the scale of best corner independently!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n-US" altLang="zh-CN" sz="800" dirty="0"/>
                    <a:t>4. Feature Selection: ANMS (only those points that are a maximum in a neighborhood of r pixels are retained)</a:t>
                  </a:r>
                </a:p>
                <a:p>
                  <a:pPr>
                    <a:lnSpc>
                      <a:spcPts val="800"/>
                    </a:lnSpc>
                  </a:pPr>
                  <a:endParaRPr lang="en-US" altLang="zh-CN" sz="800" dirty="0">
                    <a:latin typeface="Aptos" panose="020B000402020202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ts val="800"/>
                    </a:lnSpc>
                  </a:pPr>
                  <a:endParaRPr lang="en-US" altLang="zh-CN" sz="800" dirty="0">
                    <a:latin typeface="Aptos" panose="020B0004020202020204" pitchFamily="34" charset="0"/>
                    <a:ea typeface="等线" panose="02010600030101010101" pitchFamily="2" charset="-122"/>
                    <a:cs typeface="Times New Roman" panose="02020603050405020304" pitchFamily="18" charset="0"/>
                  </a:endParaRPr>
                </a:p>
                <a:p>
                  <a:pPr lvl="0"/>
                  <a:r>
                    <a:rPr lang="en-US" altLang="zh-CN" sz="800" dirty="0">
                      <a:latin typeface="Aptos" panose="020B0004020202020204" pitchFamily="34" charset="0"/>
                      <a:ea typeface="等线" panose="02010600030101010101" pitchFamily="2" charset="-122"/>
                      <a:cs typeface="Times New Roman" panose="02020603050405020304" pitchFamily="18" charset="0"/>
                    </a:rPr>
                    <a:t>5. </a:t>
                  </a:r>
                  <a:r>
                    <a:rPr lang="en-US" altLang="zh-CN" sz="800" dirty="0"/>
                    <a:t>Feature Descriptor (Multi-scale Oriented Patches): 8x8 oriented patch, descripted by (x, y, scale, orientation)</a:t>
                  </a:r>
                </a:p>
                <a:p>
                  <a:pPr lvl="0">
                    <a:spcAft>
                      <a:spcPts val="1000"/>
                    </a:spcAft>
                  </a:pPr>
                  <a:r>
                    <a:rPr lang="en-US" altLang="zh-CN" sz="800" dirty="0"/>
                    <a:t>   Maybe normalized by </a:t>
                  </a:r>
                  <a14:m>
                    <m:oMath xmlns:m="http://schemas.openxmlformats.org/officeDocument/2006/math">
                      <m:r>
                        <a:rPr lang="en-US" altLang="zh-CN" sz="800"/>
                        <m:t>𝐼</m:t>
                      </m:r>
                      <m:r>
                        <a:rPr lang="en-US" altLang="zh-CN" sz="800"/>
                        <m:t>′=</m:t>
                      </m:r>
                      <m:d>
                        <m:dPr>
                          <m:ctrlPr>
                            <a:rPr lang="zh-CN" altLang="zh-CN" sz="800"/>
                          </m:ctrlPr>
                        </m:dPr>
                        <m:e>
                          <m:r>
                            <a:rPr lang="en-US" altLang="zh-CN" sz="800"/>
                            <m:t>𝐼</m:t>
                          </m:r>
                          <m:r>
                            <a:rPr lang="en-US" altLang="zh-CN" sz="800"/>
                            <m:t>−</m:t>
                          </m:r>
                          <m:r>
                            <a:rPr lang="en-US" altLang="zh-CN" sz="800"/>
                            <m:t>𝜇</m:t>
                          </m:r>
                        </m:e>
                      </m:d>
                      <m:r>
                        <a:rPr lang="en-US" altLang="zh-CN" sz="800"/>
                        <m:t>/</m:t>
                      </m:r>
                      <m:r>
                        <a:rPr lang="en-US" altLang="zh-CN" sz="800"/>
                        <m:t>𝜎</m:t>
                      </m:r>
                    </m:oMath>
                  </a14:m>
                  <a:endParaRPr lang="zh-CN" altLang="zh-CN" sz="800" dirty="0"/>
                </a:p>
              </p:txBody>
            </p:sp>
          </mc:Choice>
          <mc:Fallback>
            <p:sp>
              <p:nvSpPr>
                <p:cNvPr id="100" name="文本框 99">
                  <a:extLst>
                    <a:ext uri="{FF2B5EF4-FFF2-40B4-BE49-F238E27FC236}">
                      <a16:creationId xmlns:a16="http://schemas.microsoft.com/office/drawing/2014/main" id="{CF33C34E-A3D8-C742-6F5E-B3C7637CBA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257" y="6903053"/>
                  <a:ext cx="2180536" cy="2893100"/>
                </a:xfrm>
                <a:prstGeom prst="rect">
                  <a:avLst/>
                </a:prstGeom>
                <a:blipFill>
                  <a:blip r:embed="rId26"/>
                  <a:stretch>
                    <a:fillRect t="-8000" r="-27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1" name="图片 110">
              <a:extLst>
                <a:ext uri="{FF2B5EF4-FFF2-40B4-BE49-F238E27FC236}">
                  <a16:creationId xmlns:a16="http://schemas.microsoft.com/office/drawing/2014/main" id="{6EF99597-2D84-0A07-A930-B6D5C8843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rcRect l="20888" r="21444"/>
            <a:stretch/>
          </p:blipFill>
          <p:spPr>
            <a:xfrm>
              <a:off x="5228621" y="9047174"/>
              <a:ext cx="1989808" cy="251047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6D6441F4-B29A-B80B-E8A8-889FFD3948F6}"/>
                  </a:ext>
                </a:extLst>
              </p:cNvPr>
              <p:cNvSpPr txBox="1"/>
              <p:nvPr/>
            </p:nvSpPr>
            <p:spPr>
              <a:xfrm>
                <a:off x="2204289" y="5065440"/>
                <a:ext cx="4335462" cy="483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en-US" sz="8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zh-CN" altLang="en-US" sz="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zh-CN" altLang="en-US" sz="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en-US" sz="8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en-US" sz="8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zh-CN" altLang="en-US" sz="8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zh-CN" altLang="en-US" sz="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zh-CN" altLang="en-US" sz="80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en-US" sz="800" dirty="0"/>
              </a:p>
            </p:txBody>
          </p:sp>
        </mc:Choice>
        <mc:Fallback>
          <p:sp>
            <p:nvSpPr>
              <p:cNvPr id="114" name="文本框 113">
                <a:extLst>
                  <a:ext uri="{FF2B5EF4-FFF2-40B4-BE49-F238E27FC236}">
                    <a16:creationId xmlns:a16="http://schemas.microsoft.com/office/drawing/2014/main" id="{6D6441F4-B29A-B80B-E8A8-889FFD394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89" y="5065440"/>
                <a:ext cx="4335462" cy="4835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文本框 114">
            <a:extLst>
              <a:ext uri="{FF2B5EF4-FFF2-40B4-BE49-F238E27FC236}">
                <a16:creationId xmlns:a16="http://schemas.microsoft.com/office/drawing/2014/main" id="{1BE0AD0A-F5B1-56A2-55BA-DC46142DFF73}"/>
              </a:ext>
            </a:extLst>
          </p:cNvPr>
          <p:cNvSpPr txBox="1"/>
          <p:nvPr/>
        </p:nvSpPr>
        <p:spPr>
          <a:xfrm>
            <a:off x="3734769" y="4957717"/>
            <a:ext cx="134393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Supp: Vector Cross Product</a:t>
            </a:r>
            <a:endParaRPr lang="zh-CN" altLang="zh-CN" sz="800" dirty="0"/>
          </a:p>
        </p:txBody>
      </p:sp>
    </p:spTree>
    <p:extLst>
      <p:ext uri="{BB962C8B-B14F-4D97-AF65-F5344CB8AC3E}">
        <p14:creationId xmlns:p14="http://schemas.microsoft.com/office/powerpoint/2010/main" val="1429822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" title="fig:">
            <a:extLst>
              <a:ext uri="{FF2B5EF4-FFF2-40B4-BE49-F238E27FC236}">
                <a16:creationId xmlns:a16="http://schemas.microsoft.com/office/drawing/2014/main" id="{DC41E629-D5E2-896A-8A6A-96B355C65F38}"/>
              </a:ext>
            </a:extLst>
          </p:cNvPr>
          <p:cNvPicPr/>
          <p:nvPr/>
        </p:nvPicPr>
        <p:blipFill>
          <a:blip r:embed="rId2"/>
          <a:srcRect t="61432"/>
          <a:stretch/>
        </p:blipFill>
        <p:spPr bwMode="auto">
          <a:xfrm>
            <a:off x="5239554" y="6326062"/>
            <a:ext cx="2031114" cy="48055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6" name="Picture" title="fig:">
            <a:extLst>
              <a:ext uri="{FF2B5EF4-FFF2-40B4-BE49-F238E27FC236}">
                <a16:creationId xmlns:a16="http://schemas.microsoft.com/office/drawing/2014/main" id="{2FD035B0-073C-1661-F33B-D7E8444F0B8C}"/>
              </a:ext>
            </a:extLst>
          </p:cNvPr>
          <p:cNvPicPr/>
          <p:nvPr/>
        </p:nvPicPr>
        <p:blipFill>
          <a:blip r:embed="rId2"/>
          <a:srcRect t="3901" b="48197"/>
          <a:stretch/>
        </p:blipFill>
        <p:spPr bwMode="auto">
          <a:xfrm>
            <a:off x="5240777" y="5738444"/>
            <a:ext cx="2031114" cy="59684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50" name="Picture" title="fig:">
            <a:extLst>
              <a:ext uri="{FF2B5EF4-FFF2-40B4-BE49-F238E27FC236}">
                <a16:creationId xmlns:a16="http://schemas.microsoft.com/office/drawing/2014/main" id="{2D6B3812-EEBF-54A2-3FC6-B51AE10B24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175130" y="4178298"/>
            <a:ext cx="2014898" cy="76949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grpSp>
        <p:nvGrpSpPr>
          <p:cNvPr id="47" name="组合 46">
            <a:extLst>
              <a:ext uri="{FF2B5EF4-FFF2-40B4-BE49-F238E27FC236}">
                <a16:creationId xmlns:a16="http://schemas.microsoft.com/office/drawing/2014/main" id="{72BE2261-96E8-5CD8-05EB-9C39D44B100B}"/>
              </a:ext>
            </a:extLst>
          </p:cNvPr>
          <p:cNvGrpSpPr/>
          <p:nvPr/>
        </p:nvGrpSpPr>
        <p:grpSpPr>
          <a:xfrm>
            <a:off x="5317563" y="2051382"/>
            <a:ext cx="1676877" cy="936915"/>
            <a:chOff x="5166836" y="2367036"/>
            <a:chExt cx="1964333" cy="1097524"/>
          </a:xfrm>
        </p:grpSpPr>
        <p:pic>
          <p:nvPicPr>
            <p:cNvPr id="45" name="Picture" descr="image-20241202182136063" title="fig:">
              <a:extLst>
                <a:ext uri="{FF2B5EF4-FFF2-40B4-BE49-F238E27FC236}">
                  <a16:creationId xmlns:a16="http://schemas.microsoft.com/office/drawing/2014/main" id="{33171E65-AB1C-E4EE-B188-2BA13D69708D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5166836" y="2383943"/>
              <a:ext cx="1964333" cy="1080617"/>
            </a:xfrm>
            <a:prstGeom prst="rect">
              <a:avLst/>
            </a:prstGeom>
            <a:noFill/>
            <a:ln w="9525">
              <a:noFill/>
              <a:headEnd/>
              <a:tailEnd/>
            </a:ln>
          </p:spPr>
        </p:pic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CD255386-D76C-C631-FE18-4EE44D22710D}"/>
                </a:ext>
              </a:extLst>
            </p:cNvPr>
            <p:cNvSpPr/>
            <p:nvPr/>
          </p:nvSpPr>
          <p:spPr>
            <a:xfrm>
              <a:off x="5204796" y="2367036"/>
              <a:ext cx="1050130" cy="138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2" name="Picture" descr="image-20241202173331185" title="fig:">
            <a:extLst>
              <a:ext uri="{FF2B5EF4-FFF2-40B4-BE49-F238E27FC236}">
                <a16:creationId xmlns:a16="http://schemas.microsoft.com/office/drawing/2014/main" id="{3425D181-6921-C831-D5D8-6F403FD7FF8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5279814" y="1144311"/>
            <a:ext cx="1648943" cy="92596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43" name="Picture" descr="image-20241202174551595" title="fig:">
            <a:extLst>
              <a:ext uri="{FF2B5EF4-FFF2-40B4-BE49-F238E27FC236}">
                <a16:creationId xmlns:a16="http://schemas.microsoft.com/office/drawing/2014/main" id="{8C391859-9BFF-0C99-039D-A52A1AF93D1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 bwMode="auto">
          <a:xfrm>
            <a:off x="6387914" y="1007487"/>
            <a:ext cx="927068" cy="57577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27" name="Picture" title="fig:">
            <a:extLst>
              <a:ext uri="{FF2B5EF4-FFF2-40B4-BE49-F238E27FC236}">
                <a16:creationId xmlns:a16="http://schemas.microsoft.com/office/drawing/2014/main" id="{B66BBA08-5C10-988A-9B26-586250E33FB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2725366" y="5069625"/>
            <a:ext cx="2227262" cy="123745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8D7EB29-D7A2-0753-1D4B-0129F073646D}"/>
              </a:ext>
            </a:extLst>
          </p:cNvPr>
          <p:cNvCxnSpPr>
            <a:cxnSpLocks/>
          </p:cNvCxnSpPr>
          <p:nvPr/>
        </p:nvCxnSpPr>
        <p:spPr>
          <a:xfrm>
            <a:off x="356135" y="296863"/>
            <a:ext cx="0" cy="9454356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F47373F-5FF9-73E6-F6C7-5D28805F6E45}"/>
              </a:ext>
            </a:extLst>
          </p:cNvPr>
          <p:cNvCxnSpPr>
            <a:cxnSpLocks/>
          </p:cNvCxnSpPr>
          <p:nvPr/>
        </p:nvCxnSpPr>
        <p:spPr>
          <a:xfrm>
            <a:off x="7400222" y="309801"/>
            <a:ext cx="0" cy="942451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6E2E2EF-4A1C-B58E-4B4F-0FE24CC88C50}"/>
              </a:ext>
            </a:extLst>
          </p:cNvPr>
          <p:cNvCxnSpPr>
            <a:cxnSpLocks/>
          </p:cNvCxnSpPr>
          <p:nvPr/>
        </p:nvCxnSpPr>
        <p:spPr>
          <a:xfrm>
            <a:off x="2689039" y="309801"/>
            <a:ext cx="0" cy="94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BA4B077-E53F-08F2-77BD-5D9C4CE75AF0}"/>
              </a:ext>
            </a:extLst>
          </p:cNvPr>
          <p:cNvCxnSpPr>
            <a:cxnSpLocks/>
          </p:cNvCxnSpPr>
          <p:nvPr/>
        </p:nvCxnSpPr>
        <p:spPr>
          <a:xfrm>
            <a:off x="5051659" y="309801"/>
            <a:ext cx="0" cy="9424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A85F6D9-1A4A-8769-19A5-8ADC54B1C5D1}"/>
              </a:ext>
            </a:extLst>
          </p:cNvPr>
          <p:cNvCxnSpPr>
            <a:cxnSpLocks/>
          </p:cNvCxnSpPr>
          <p:nvPr/>
        </p:nvCxnSpPr>
        <p:spPr>
          <a:xfrm flipV="1">
            <a:off x="356135" y="309801"/>
            <a:ext cx="7044087" cy="1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23ACD57-2924-5211-B190-B95D8719FCBF}"/>
              </a:ext>
            </a:extLst>
          </p:cNvPr>
          <p:cNvCxnSpPr>
            <a:cxnSpLocks/>
          </p:cNvCxnSpPr>
          <p:nvPr/>
        </p:nvCxnSpPr>
        <p:spPr>
          <a:xfrm>
            <a:off x="356135" y="9734311"/>
            <a:ext cx="7044087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926C439C-1D04-132B-54A2-668662338279}"/>
              </a:ext>
            </a:extLst>
          </p:cNvPr>
          <p:cNvSpPr txBox="1"/>
          <p:nvPr/>
        </p:nvSpPr>
        <p:spPr>
          <a:xfrm>
            <a:off x="356135" y="322740"/>
            <a:ext cx="2296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dirty="0"/>
              <a:t>6. Matching Feature:</a:t>
            </a:r>
            <a:endParaRPr lang="zh-CN" altLang="zh-CN" sz="800" dirty="0"/>
          </a:p>
          <a:p>
            <a:r>
              <a:rPr lang="en-US" altLang="zh-CN" sz="800" dirty="0"/>
              <a:t>   Step 1: Lowe's Trick, match(1-NN) - match(2-NN)</a:t>
            </a:r>
            <a:endParaRPr lang="zh-CN" altLang="zh-CN" sz="800" dirty="0"/>
          </a:p>
          <a:p>
            <a:r>
              <a:rPr lang="en-US" altLang="zh-CN" sz="800" dirty="0"/>
              <a:t>   Step 2: RANSAC (random choose 4 points; calc </a:t>
            </a:r>
            <a:r>
              <a:rPr lang="en-US" altLang="zh-CN" sz="800" dirty="0" err="1"/>
              <a:t>homography</a:t>
            </a:r>
            <a:r>
              <a:rPr lang="en-US" altLang="zh-CN" sz="800" dirty="0"/>
              <a:t>; calc outliers; finally select best </a:t>
            </a:r>
            <a:r>
              <a:rPr lang="en-US" altLang="zh-CN" sz="800" dirty="0" err="1"/>
              <a:t>homography</a:t>
            </a:r>
            <a:r>
              <a:rPr lang="en-US" altLang="zh-CN" sz="800" dirty="0"/>
              <a:t>)</a:t>
            </a:r>
            <a:endParaRPr lang="zh-CN" altLang="zh-CN" sz="800" dirty="0"/>
          </a:p>
          <a:p>
            <a:r>
              <a:rPr lang="en-US" altLang="zh-CN" sz="800" dirty="0"/>
              <a:t>7. Further Techniques: Order images to reduce inconsistencies</a:t>
            </a:r>
            <a:endParaRPr lang="zh-CN" altLang="zh-CN" sz="800" dirty="0"/>
          </a:p>
        </p:txBody>
      </p:sp>
      <p:pic>
        <p:nvPicPr>
          <p:cNvPr id="4" name="Picture" descr="image-20241201194226796" title="fig:">
            <a:extLst>
              <a:ext uri="{FF2B5EF4-FFF2-40B4-BE49-F238E27FC236}">
                <a16:creationId xmlns:a16="http://schemas.microsoft.com/office/drawing/2014/main" id="{64688DD6-FA69-6429-5EFF-9E7E8DC97F11}"/>
              </a:ext>
            </a:extLst>
          </p:cNvPr>
          <p:cNvPicPr/>
          <p:nvPr/>
        </p:nvPicPr>
        <p:blipFill>
          <a:blip r:embed="rId8"/>
          <a:srcRect l="2481" b="91116"/>
          <a:stretch/>
        </p:blipFill>
        <p:spPr bwMode="auto">
          <a:xfrm>
            <a:off x="468579" y="1233645"/>
            <a:ext cx="2071689" cy="10699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" name="Picture" descr="image-20241201194226796" title="fig:">
            <a:extLst>
              <a:ext uri="{FF2B5EF4-FFF2-40B4-BE49-F238E27FC236}">
                <a16:creationId xmlns:a16="http://schemas.microsoft.com/office/drawing/2014/main" id="{BF6CACE8-CC33-A681-9B30-CDF53AF64092}"/>
              </a:ext>
            </a:extLst>
          </p:cNvPr>
          <p:cNvPicPr/>
          <p:nvPr/>
        </p:nvPicPr>
        <p:blipFill>
          <a:blip r:embed="rId8"/>
          <a:srcRect l="2481" t="15183" b="53378"/>
          <a:stretch/>
        </p:blipFill>
        <p:spPr bwMode="auto">
          <a:xfrm>
            <a:off x="555291" y="1340640"/>
            <a:ext cx="2071689" cy="37862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7" name="Picture" descr="image-20241201194226796" title="fig:">
            <a:extLst>
              <a:ext uri="{FF2B5EF4-FFF2-40B4-BE49-F238E27FC236}">
                <a16:creationId xmlns:a16="http://schemas.microsoft.com/office/drawing/2014/main" id="{5888B4AB-B197-0FB8-9F7E-C84F9210CE06}"/>
              </a:ext>
            </a:extLst>
          </p:cNvPr>
          <p:cNvPicPr/>
          <p:nvPr/>
        </p:nvPicPr>
        <p:blipFill>
          <a:blip r:embed="rId8"/>
          <a:srcRect l="2481" t="59870"/>
          <a:stretch/>
        </p:blipFill>
        <p:spPr bwMode="auto">
          <a:xfrm>
            <a:off x="493232" y="1704452"/>
            <a:ext cx="2071689" cy="483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7C1B95E-B52B-F377-80EA-D4F98AC2DCDD}"/>
                  </a:ext>
                </a:extLst>
              </p:cNvPr>
              <p:cNvSpPr txBox="1"/>
              <p:nvPr/>
            </p:nvSpPr>
            <p:spPr>
              <a:xfrm>
                <a:off x="356134" y="2130108"/>
                <a:ext cx="2382303" cy="2926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   Do the loop: match images - order images - match images - ...</a:t>
                </a:r>
              </a:p>
              <a:p>
                <a:r>
                  <a:rPr lang="en-US" altLang="zh-CN" sz="800" dirty="0"/>
                  <a:t>8. Optical Flow Algorithm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800"/>
                      <m:t>𝐼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+</m:t>
                        </m:r>
                        <m:r>
                          <a:rPr lang="en-US" altLang="zh-CN" sz="800"/>
                          <m:t>𝑢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  <m:r>
                          <a:rPr lang="en-US" altLang="zh-CN" sz="800"/>
                          <m:t>+</m:t>
                        </m:r>
                        <m:r>
                          <a:rPr lang="en-US" altLang="zh-CN" sz="800"/>
                          <m:t>𝑣</m:t>
                        </m:r>
                      </m:e>
                    </m:d>
                    <m:r>
                      <a:rPr lang="en-US" altLang="zh-CN" sz="800"/>
                      <m:t>−</m:t>
                    </m:r>
                    <m:r>
                      <a:rPr lang="en-US" altLang="zh-CN" sz="800"/>
                      <m:t>𝐻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</m:e>
                    </m:d>
                    <m:r>
                      <a:rPr lang="en-US" altLang="zh-CN" sz="800"/>
                      <m:t>≈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𝐼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𝑥</m:t>
                            </m:r>
                            <m:r>
                              <a:rPr lang="en-US" altLang="zh-CN" sz="800"/>
                              <m:t>,</m:t>
                            </m:r>
                            <m:r>
                              <a:rPr lang="en-US" altLang="zh-CN" sz="800"/>
                              <m:t>𝑦</m:t>
                            </m:r>
                          </m:e>
                        </m:d>
                        <m:r>
                          <a:rPr lang="en-US" altLang="zh-CN" sz="800"/>
                          <m:t>−</m:t>
                        </m:r>
                        <m:r>
                          <a:rPr lang="en-US" altLang="zh-CN" sz="800"/>
                          <m:t>𝐻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𝑥</m:t>
                            </m:r>
                            <m:r>
                              <a:rPr lang="en-US" altLang="zh-CN" sz="800"/>
                              <m:t>,</m:t>
                            </m:r>
                            <m:r>
                              <a:rPr lang="en-US" altLang="zh-CN" sz="800"/>
                              <m:t>𝑦</m:t>
                            </m:r>
                          </m:e>
                        </m:d>
                      </m:e>
                    </m:d>
                    <m:r>
                      <a:rPr lang="en-US" altLang="zh-CN" sz="800"/>
                      <m:t>+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𝐼</m:t>
                        </m:r>
                      </m:e>
                      <m:sub>
                        <m:r>
                          <a:rPr lang="en-US" altLang="zh-CN" sz="800"/>
                          <m:t>𝑥</m:t>
                        </m:r>
                      </m:sub>
                    </m:sSub>
                    <m:r>
                      <a:rPr lang="en-US" altLang="zh-CN" sz="800"/>
                      <m:t>𝑢</m:t>
                    </m:r>
                    <m:r>
                      <a:rPr lang="en-US" altLang="zh-CN" sz="800"/>
                      <m:t>+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𝐼</m:t>
                        </m:r>
                      </m:e>
                      <m:sub>
                        <m:r>
                          <a:rPr lang="en-US" altLang="zh-CN" sz="800"/>
                          <m:t>𝑦</m:t>
                        </m:r>
                      </m:sub>
                    </m:sSub>
                    <m:r>
                      <a:rPr lang="en-US" altLang="zh-CN" sz="800"/>
                      <m:t>𝑣</m:t>
                    </m:r>
                    <m:r>
                      <a:rPr lang="en-US" altLang="zh-CN" sz="800"/>
                      <m:t>=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𝐼</m:t>
                        </m:r>
                      </m:e>
                      <m:sub>
                        <m:r>
                          <a:rPr lang="en-US" altLang="zh-CN" sz="800"/>
                          <m:t>𝑡</m:t>
                        </m:r>
                      </m:sub>
                    </m:sSub>
                    <m:r>
                      <a:rPr lang="en-US" altLang="zh-CN" sz="800"/>
                      <m:t>+</m:t>
                    </m:r>
                    <m:r>
                      <m:rPr>
                        <m:sty m:val="p"/>
                      </m:rPr>
                      <a:rPr lang="en-US" altLang="zh-CN" sz="800"/>
                      <m:t>∇</m:t>
                    </m:r>
                    <m:r>
                      <a:rPr lang="en-US" altLang="zh-CN" sz="800"/>
                      <m:t>𝐼</m:t>
                    </m:r>
                    <m:r>
                      <a:rPr lang="en-US" altLang="zh-CN" sz="800"/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𝑢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𝑣</m:t>
                        </m:r>
                      </m:e>
                    </m:d>
                  </m:oMath>
                </a14:m>
                <a:r>
                  <a:rPr lang="en-US" altLang="zh-CN" sz="800" dirty="0"/>
                  <a:t> = 0</a:t>
                </a:r>
                <a:endParaRPr lang="zh-CN" altLang="zh-CN" sz="800" dirty="0"/>
              </a:p>
              <a:p>
                <a:pPr lvl="0"/>
                <a:r>
                  <a:rPr lang="en-US" altLang="zh-CN" sz="800" dirty="0"/>
                  <a:t>   The component of the flow in the gradient direction is determined; The component of the flow parallel to an edge is unknown.</a:t>
                </a:r>
                <a:endParaRPr lang="zh-CN" altLang="zh-CN" sz="800" dirty="0"/>
              </a:p>
              <a:p>
                <a:pPr lvl="0"/>
                <a:r>
                  <a:rPr lang="en-US" altLang="zh-CN" sz="800" dirty="0"/>
                  <a:t>   To have more constraint, consider a bigger window size!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altLang="zh-CN" sz="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𝐩</m:t>
                                        </m:r>
                                      </m:e>
                                      <m:sub>
                                        <m:r>
                                          <a:rPr lang="en-US" altLang="zh-CN" sz="800">
                                            <a:latin typeface="Cambria Math" panose="02040503050406030204" pitchFamily="18" charset="0"/>
                                          </a:rPr>
                                          <m:t>25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800" dirty="0"/>
              </a:p>
              <a:p>
                <a:pPr lvl="0"/>
                <a:r>
                  <a:rPr lang="en-US" altLang="zh-CN" sz="800" dirty="0"/>
                  <a:t>Solve by least square: (Lukas &amp; Kanade, 1981)</a:t>
                </a:r>
                <a:endParaRPr lang="zh-CN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8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zh-CN" sz="8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altLang="zh-CN" sz="8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𝐝</m:t>
                      </m:r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8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sz="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zh-CN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CN" altLang="zh-CN" sz="800" dirty="0"/>
              </a:p>
              <a:p>
                <a:pPr lvl="0"/>
                <a:r>
                  <a:rPr lang="en-US" altLang="zh-CN" sz="800" dirty="0"/>
                  <a:t>This is solvable when: no aperture problem.</a:t>
                </a:r>
                <a:endParaRPr lang="zh-CN" altLang="zh-CN" sz="800" dirty="0"/>
              </a:p>
              <a:p>
                <a:pPr lvl="0">
                  <a:spcAft>
                    <a:spcPts val="1000"/>
                  </a:spcAft>
                </a:pPr>
                <a:r>
                  <a:rPr lang="en-US" altLang="zh-CN" sz="800" dirty="0"/>
                  <a:t>How to make it even better? Do it multi-</a:t>
                </a:r>
                <a:r>
                  <a:rPr lang="en-US" altLang="zh-CN" sz="800" dirty="0" err="1"/>
                  <a:t>hierachical</a:t>
                </a:r>
                <a:r>
                  <a:rPr lang="en-US" altLang="zh-CN" sz="800" dirty="0"/>
                  <a:t>!</a:t>
                </a:r>
                <a:endParaRPr lang="zh-CN" altLang="zh-CN" sz="800" dirty="0"/>
              </a:p>
              <a:p>
                <a:pPr lvl="0"/>
                <a:endParaRPr lang="en-US" altLang="zh-CN" sz="8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7C1B95E-B52B-F377-80EA-D4F98AC2D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34" y="2130108"/>
                <a:ext cx="2382303" cy="29268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E52E6C3-4C91-FD88-C667-F0C942D3D5D2}"/>
              </a:ext>
            </a:extLst>
          </p:cNvPr>
          <p:cNvSpPr txBox="1"/>
          <p:nvPr/>
        </p:nvSpPr>
        <p:spPr>
          <a:xfrm>
            <a:off x="2674577" y="6207009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17-18: Diffusion Models</a:t>
            </a:r>
            <a:endParaRPr lang="zh-CN" altLang="en-US" sz="105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A740557-0645-A5D8-5DAC-912C55E6C589}"/>
              </a:ext>
            </a:extLst>
          </p:cNvPr>
          <p:cNvSpPr txBox="1"/>
          <p:nvPr/>
        </p:nvSpPr>
        <p:spPr>
          <a:xfrm>
            <a:off x="362855" y="4899727"/>
            <a:ext cx="24089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1. Human vision patterns</a:t>
            </a:r>
          </a:p>
          <a:p>
            <a:pPr lvl="0"/>
            <a:r>
              <a:rPr lang="en-US" altLang="zh-CN" sz="800" dirty="0"/>
              <a:t>   1. Pre-attentive vision: parallel (~100-200ms)</a:t>
            </a:r>
          </a:p>
          <a:p>
            <a:pPr lvl="0"/>
            <a:r>
              <a:rPr lang="en-US" altLang="zh-CN" sz="800" dirty="0"/>
              <a:t>   2. Attentive vision: serial search (~50ms)</a:t>
            </a:r>
          </a:p>
          <a:p>
            <a:pPr lvl="0"/>
            <a:r>
              <a:rPr lang="en-US" altLang="zh-CN" sz="800" dirty="0"/>
              <a:t>2. Order statistics of Textures:</a:t>
            </a:r>
          </a:p>
          <a:p>
            <a:pPr lvl="0"/>
            <a:r>
              <a:rPr lang="en-US" altLang="zh-CN" sz="800" dirty="0"/>
              <a:t>   1. First order: mean, var, std, ...</a:t>
            </a:r>
          </a:p>
          <a:p>
            <a:pPr lvl="0"/>
            <a:r>
              <a:rPr lang="en-US" altLang="zh-CN" sz="800" dirty="0"/>
              <a:t>   2. Second order: co-</a:t>
            </a:r>
            <a:r>
              <a:rPr lang="en-US" altLang="zh-CN" sz="800" dirty="0" err="1"/>
              <a:t>occurence</a:t>
            </a:r>
            <a:r>
              <a:rPr lang="en-US" altLang="zh-CN" sz="800" dirty="0"/>
              <a:t> matrix, contrast, ...</a:t>
            </a:r>
            <a:endParaRPr lang="zh-CN" altLang="zh-CN" sz="800" dirty="0"/>
          </a:p>
          <a:p>
            <a:pPr lvl="0"/>
            <a:r>
              <a:rPr lang="en-US" altLang="zh-CN" sz="800" dirty="0"/>
              <a:t>3. Introduction: Cells in Retina</a:t>
            </a:r>
          </a:p>
          <a:p>
            <a:pPr lvl="0"/>
            <a:r>
              <a:rPr lang="en-US" altLang="zh-CN" sz="800" dirty="0"/>
              <a:t>   1. Receptive field of a retinal ganglion cell can be modeled as a </a:t>
            </a:r>
            <a:r>
              <a:rPr lang="en-US" altLang="zh-CN" sz="800" dirty="0" err="1"/>
              <a:t>LoG</a:t>
            </a:r>
            <a:r>
              <a:rPr lang="en-US" altLang="zh-CN" sz="800" dirty="0"/>
              <a:t> filter. (Corner Detectors)</a:t>
            </a:r>
          </a:p>
          <a:p>
            <a:pPr lvl="0"/>
            <a:r>
              <a:rPr lang="en-US" altLang="zh-CN" sz="800" dirty="0"/>
              <a:t>   2. Cortical Receptive Fields -&gt; (Line/Edge Detectors)</a:t>
            </a:r>
          </a:p>
          <a:p>
            <a:pPr lvl="0"/>
            <a:r>
              <a:rPr lang="en-US" altLang="zh-CN" sz="800" dirty="0"/>
              <a:t>   3. They are connected just like a CNN network.</a:t>
            </a:r>
            <a:endParaRPr lang="zh-CN" altLang="zh-CN" sz="800" dirty="0"/>
          </a:p>
          <a:p>
            <a:pPr lvl="0"/>
            <a:r>
              <a:rPr lang="en-US" altLang="zh-CN" sz="800" dirty="0"/>
              <a:t>4. From Cells to Image Filters: [Filter Banks]</a:t>
            </a:r>
          </a:p>
          <a:p>
            <a:pPr lvl="0"/>
            <a:r>
              <a:rPr lang="en-US" altLang="zh-CN" sz="800" dirty="0"/>
              <a:t>   1. Detects Statistical unit of texture (</a:t>
            </a:r>
            <a:r>
              <a:rPr lang="en-US" altLang="zh-CN" sz="800" dirty="0" err="1"/>
              <a:t>texton</a:t>
            </a:r>
            <a:r>
              <a:rPr lang="en-US" altLang="zh-CN" sz="800" dirty="0"/>
              <a:t>) in real images: from object to bag of “words”</a:t>
            </a:r>
          </a:p>
          <a:p>
            <a:pPr lvl="0"/>
            <a:r>
              <a:rPr lang="en-US" altLang="zh-CN" sz="800" dirty="0"/>
              <a:t>   2. Usage: hist matching of words -&gt; object classify</a:t>
            </a:r>
            <a:endParaRPr lang="zh-CN" altLang="zh-CN" sz="800" dirty="0"/>
          </a:p>
        </p:txBody>
      </p:sp>
      <p:pic>
        <p:nvPicPr>
          <p:cNvPr id="18" name="Picture" descr="image-20241202002150145" title="fig:">
            <a:extLst>
              <a:ext uri="{FF2B5EF4-FFF2-40B4-BE49-F238E27FC236}">
                <a16:creationId xmlns:a16="http://schemas.microsoft.com/office/drawing/2014/main" id="{5D96264C-FA34-B10F-0019-84735BC75EA7}"/>
              </a:ext>
            </a:extLst>
          </p:cNvPr>
          <p:cNvPicPr/>
          <p:nvPr/>
        </p:nvPicPr>
        <p:blipFill>
          <a:blip r:embed="rId10"/>
          <a:srcRect t="8833"/>
          <a:stretch/>
        </p:blipFill>
        <p:spPr bwMode="auto">
          <a:xfrm>
            <a:off x="504907" y="6806614"/>
            <a:ext cx="1901227" cy="139055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85D70B-B4E3-C19B-A747-081B11B88D9C}"/>
                  </a:ext>
                </a:extLst>
              </p:cNvPr>
              <p:cNvSpPr txBox="1"/>
              <p:nvPr/>
            </p:nvSpPr>
            <p:spPr>
              <a:xfrm>
                <a:off x="2651632" y="309800"/>
                <a:ext cx="2620196" cy="748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6. Universal loss for Img2Img Tasks: GAN</a:t>
                </a:r>
                <a:endParaRPr lang="zh-CN" altLang="zh-CN" sz="800" dirty="0"/>
              </a:p>
              <a:p>
                <a:r>
                  <a:rPr lang="en-US" altLang="zh-CN" sz="800" dirty="0"/>
                  <a:t>D's task: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800"/>
                      <m:t>arg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max</m:t>
                        </m:r>
                      </m:e>
                      <m:sub>
                        <m:r>
                          <a:rPr lang="en-US" altLang="zh-CN" sz="800"/>
                          <m:t>𝐷</m:t>
                        </m:r>
                      </m:sub>
                    </m:sSub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𝔼</m:t>
                        </m:r>
                      </m:e>
                      <m:sub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800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log</m:t>
                        </m:r>
                        <m:r>
                          <a:rPr lang="en-US" altLang="zh-CN" sz="800"/>
                          <m:t>𝐷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𝐺</m:t>
                            </m:r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800"/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800"/>
                          <m:t>log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1−</m:t>
                            </m:r>
                            <m:r>
                              <a:rPr lang="en-US" altLang="zh-CN" sz="800"/>
                              <m:t>𝐷</m:t>
                            </m:r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CN" altLang="zh-CN" sz="800" dirty="0"/>
              </a:p>
              <a:p>
                <a:r>
                  <a:rPr lang="en-US" altLang="zh-CN" sz="800" dirty="0"/>
                  <a:t>G's task: Tries to synthesize images that fool the best 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800"/>
                      <m:t>arg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min</m:t>
                        </m:r>
                      </m:e>
                      <m:sub>
                        <m:r>
                          <a:rPr lang="en-US" altLang="zh-CN" sz="800"/>
                          <m:t>𝐺</m:t>
                        </m:r>
                      </m:sub>
                    </m:sSub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max</m:t>
                        </m:r>
                      </m:e>
                      <m:sub>
                        <m:r>
                          <a:rPr lang="en-US" altLang="zh-CN" sz="800"/>
                          <m:t>𝐷</m:t>
                        </m:r>
                      </m:sub>
                    </m:sSub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𝔼</m:t>
                        </m:r>
                      </m:e>
                      <m:sub>
                        <m:r>
                          <a:rPr lang="en-US" altLang="zh-CN" sz="800"/>
                          <m:t>𝑥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𝑦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800"/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800"/>
                          <m:t>log</m:t>
                        </m:r>
                        <m:r>
                          <a:rPr lang="en-US" altLang="zh-CN" sz="800"/>
                          <m:t>𝐷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𝐺</m:t>
                            </m:r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altLang="zh-CN" sz="800"/>
                          <m:t>+</m:t>
                        </m:r>
                        <m:r>
                          <m:rPr>
                            <m:sty m:val="p"/>
                          </m:rPr>
                          <a:rPr lang="en-US" altLang="zh-CN" sz="800"/>
                          <m:t>log</m:t>
                        </m:r>
                        <m:d>
                          <m:dPr>
                            <m:ctrlPr>
                              <a:rPr lang="zh-CN" altLang="zh-CN" sz="800"/>
                            </m:ctrlPr>
                          </m:dPr>
                          <m:e>
                            <m:r>
                              <a:rPr lang="en-US" altLang="zh-CN" sz="800"/>
                              <m:t>1−</m:t>
                            </m:r>
                            <m:r>
                              <a:rPr lang="en-US" altLang="zh-CN" sz="800"/>
                              <m:t>𝐷</m:t>
                            </m:r>
                            <m:d>
                              <m:dPr>
                                <m:ctrlPr>
                                  <a:rPr lang="zh-CN" altLang="zh-CN" sz="800"/>
                                </m:ctrlPr>
                              </m:dPr>
                              <m:e>
                                <m:r>
                                  <a:rPr lang="en-US" altLang="zh-CN" sz="800"/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zh-CN" altLang="zh-CN" sz="800" dirty="0"/>
              </a:p>
              <a:p>
                <a:r>
                  <a:rPr lang="en-US" altLang="zh-CN" sz="800" dirty="0"/>
                  <a:t>Example Img2Img Tasks: Day-&gt;Night, Thermal-&gt;RGB, ...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4B85D70B-B4E3-C19B-A747-081B11B88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632" y="309800"/>
                <a:ext cx="2620196" cy="748025"/>
              </a:xfrm>
              <a:prstGeom prst="rect">
                <a:avLst/>
              </a:prstGeom>
              <a:blipFill>
                <a:blip r:embed="rId11"/>
                <a:stretch>
                  <a:fillRect b="-1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F53D231-84FF-E461-9717-FA998FD623DF}"/>
                  </a:ext>
                </a:extLst>
              </p:cNvPr>
              <p:cNvSpPr txBox="1"/>
              <p:nvPr/>
            </p:nvSpPr>
            <p:spPr>
              <a:xfrm>
                <a:off x="349875" y="8198905"/>
                <a:ext cx="2394819" cy="1378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00" dirty="0"/>
                  <a:t>5. Image-2-Image Translation</a:t>
                </a:r>
                <a:endParaRPr lang="zh-CN" altLang="zh-CN" sz="800" dirty="0"/>
              </a:p>
              <a:p>
                <a:r>
                  <a:rPr lang="en-US" altLang="zh-CN" sz="800" dirty="0" err="1"/>
                  <a:t>Eg</a:t>
                </a:r>
                <a:r>
                  <a:rPr lang="en-US" altLang="zh-CN" sz="800" dirty="0"/>
                  <a:t>: Calc Depths, </a:t>
                </a:r>
                <a:r>
                  <a:rPr lang="en-US" altLang="zh-CN" sz="800" dirty="0" err="1"/>
                  <a:t>Normals</a:t>
                </a:r>
                <a:r>
                  <a:rPr lang="en-US" altLang="zh-CN" sz="800" dirty="0"/>
                  <a:t>, Pixelwise-Segmentation… Answer: </a:t>
                </a:r>
                <a:r>
                  <a:rPr lang="en-US" altLang="zh-CN" sz="800" dirty="0" err="1"/>
                  <a:t>Encoder+Decoder</a:t>
                </a:r>
                <a:r>
                  <a:rPr lang="en-US" altLang="zh-CN" sz="800" dirty="0"/>
                  <a:t>, Convolutions and Pooling</a:t>
                </a:r>
                <a:endParaRPr lang="zh-CN" altLang="zh-CN" sz="800" dirty="0"/>
              </a:p>
              <a:p>
                <a:r>
                  <a:rPr lang="en-US" altLang="zh-CN" sz="800" dirty="0"/>
                  <a:t>How about missing details when up-sampling? Copy a high-resolution Version! (U-Net)</a:t>
                </a:r>
                <a:endParaRPr lang="zh-CN" altLang="zh-CN" sz="800" dirty="0"/>
              </a:p>
              <a:p>
                <a:r>
                  <a:rPr lang="en-US" altLang="zh-CN" sz="800" dirty="0"/>
                  <a:t>How about loss function? L2 don't work for task: image colorization</a:t>
                </a:r>
                <a:endParaRPr lang="zh-CN" altLang="zh-CN" sz="800" dirty="0"/>
              </a:p>
              <a:p>
                <a:r>
                  <a:rPr lang="en-US" altLang="zh-CN" sz="800" dirty="0"/>
                  <a:t>Use per-pixel multinomial classification!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800"/>
                      <m:t>𝐿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zh-CN" altLang="zh-CN" sz="800"/>
                            </m:ctrlPr>
                          </m:accPr>
                          <m:e>
                            <m:r>
                              <a:rPr lang="en-US" altLang="zh-CN" sz="800"/>
                              <m:t>𝐙</m:t>
                            </m:r>
                          </m:e>
                        </m:acc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𝐙</m:t>
                        </m:r>
                      </m:e>
                    </m:d>
                    <m:r>
                      <a:rPr lang="en-US" altLang="zh-CN" sz="800"/>
                      <m:t>=−</m:t>
                    </m:r>
                    <m:f>
                      <m:fPr>
                        <m:ctrlPr>
                          <a:rPr lang="zh-CN" altLang="zh-CN" sz="800"/>
                        </m:ctrlPr>
                      </m:fPr>
                      <m:num>
                        <m:r>
                          <a:rPr lang="en-US" altLang="zh-CN" sz="800"/>
                          <m:t>1</m:t>
                        </m:r>
                      </m:num>
                      <m:den>
                        <m:r>
                          <a:rPr lang="en-US" altLang="zh-CN" sz="800"/>
                          <m:t>𝐻𝑊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zh-CN" altLang="zh-CN" sz="800"/>
                        </m:ctrlPr>
                      </m:naryPr>
                      <m:sub>
                        <m:r>
                          <a:rPr lang="en-US" altLang="zh-CN" sz="800"/>
                          <m:t>h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𝑤</m:t>
                        </m:r>
                      </m:sub>
                      <m:sup>
                        <m:r>
                          <a:rPr lang="en-US" altLang="zh-CN" sz="800"/>
                          <m:t>​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800"/>
                            </m:ctrlPr>
                          </m:naryPr>
                          <m:sub>
                            <m:r>
                              <a:rPr lang="en-US" altLang="zh-CN" sz="800"/>
                              <m:t>𝑞</m:t>
                            </m:r>
                          </m:sub>
                          <m:sup>
                            <m:r>
                              <a:rPr lang="en-US" altLang="zh-CN" sz="800"/>
                              <m:t>​</m:t>
                            </m:r>
                          </m:sup>
                          <m:e>
                            <m:sSub>
                              <m:sSubPr>
                                <m:ctrlPr>
                                  <a:rPr lang="zh-CN" altLang="zh-CN" sz="800"/>
                                </m:ctrlPr>
                              </m:sSubPr>
                              <m:e>
                                <m:r>
                                  <a:rPr lang="en-US" altLang="zh-CN" sz="800"/>
                                  <m:t>𝐙</m:t>
                                </m:r>
                              </m:e>
                              <m:sub>
                                <m:r>
                                  <a:rPr lang="en-US" altLang="zh-CN" sz="800"/>
                                  <m:t>h</m:t>
                                </m:r>
                                <m:r>
                                  <a:rPr lang="en-US" altLang="zh-CN" sz="800"/>
                                  <m:t>,</m:t>
                                </m:r>
                                <m:r>
                                  <a:rPr lang="en-US" altLang="zh-CN" sz="800"/>
                                  <m:t>𝑤</m:t>
                                </m:r>
                                <m:r>
                                  <a:rPr lang="en-US" altLang="zh-CN" sz="800"/>
                                  <m:t>,</m:t>
                                </m:r>
                                <m:r>
                                  <a:rPr lang="en-US" altLang="zh-CN" sz="800"/>
                                  <m:t>𝑞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m:rPr>
                        <m:sty m:val="p"/>
                      </m:rPr>
                      <a:rPr lang="en-US" altLang="zh-CN" sz="800"/>
                      <m:t>log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sSub>
                          <m:sSubPr>
                            <m:ctrlPr>
                              <a:rPr lang="zh-CN" altLang="zh-CN" sz="800"/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CN" altLang="zh-CN" sz="800"/>
                                </m:ctrlPr>
                              </m:accPr>
                              <m:e>
                                <m:r>
                                  <a:rPr lang="en-US" altLang="zh-CN" sz="800"/>
                                  <m:t>𝐙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800"/>
                              <m:t>h</m:t>
                            </m:r>
                            <m:r>
                              <a:rPr lang="en-US" altLang="zh-CN" sz="800"/>
                              <m:t>,</m:t>
                            </m:r>
                            <m:r>
                              <a:rPr lang="en-US" altLang="zh-CN" sz="800"/>
                              <m:t>𝑤</m:t>
                            </m:r>
                            <m:r>
                              <a:rPr lang="en-US" altLang="zh-CN" sz="800"/>
                              <m:t>,</m:t>
                            </m:r>
                            <m:r>
                              <a:rPr lang="en-US" altLang="zh-CN" sz="800"/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800" dirty="0"/>
                  <a:t> where q is probability of label q; This is a cross-entropy.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F53D231-84FF-E461-9717-FA998FD62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5" y="8198905"/>
                <a:ext cx="2394819" cy="1378134"/>
              </a:xfrm>
              <a:prstGeom prst="rect">
                <a:avLst/>
              </a:prstGeom>
              <a:blipFill>
                <a:blip r:embed="rId12"/>
                <a:stretch>
                  <a:fillRect b="-9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DE51B9-6001-B584-7BA0-3FBDBA9013A3}"/>
                  </a:ext>
                </a:extLst>
              </p:cNvPr>
              <p:cNvSpPr txBox="1"/>
              <p:nvPr/>
            </p:nvSpPr>
            <p:spPr>
              <a:xfrm>
                <a:off x="2677364" y="960596"/>
                <a:ext cx="2377029" cy="36111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800" dirty="0"/>
                  <a:t>7. Revision of an Early Vision Texture Model:</a:t>
                </a:r>
              </a:p>
              <a:p>
                <a:pPr lvl="0"/>
                <a:r>
                  <a:rPr lang="en-US" altLang="zh-CN" sz="800" dirty="0"/>
                  <a:t>   Multi-scale filter decomposition (Convolve both images with filter bank) + Match per channel histograms (from noise to data); Collapse pyramid </a:t>
                </a:r>
              </a:p>
              <a:p>
                <a:pPr lvl="0"/>
                <a:r>
                  <a:rPr lang="en-US" altLang="zh-CN" sz="800" dirty="0"/>
                  <a:t>8. Make it better?</a:t>
                </a:r>
              </a:p>
              <a:p>
                <a:pPr lvl="0"/>
                <a:r>
                  <a:rPr lang="en-US" altLang="zh-CN" sz="800" dirty="0"/>
                  <a:t>   Match joint histograms of pairs of filter responses at adjacent spatial locations, orientations, scales, ...</a:t>
                </a:r>
              </a:p>
              <a:p>
                <a:pPr lvl="0"/>
                <a:r>
                  <a:rPr lang="en-US" altLang="zh-CN" sz="800" dirty="0"/>
                  <a:t>9. Make it more modern: Use CNN.</a:t>
                </a:r>
              </a:p>
              <a:p>
                <a:pPr lvl="0"/>
                <a:r>
                  <a:rPr lang="en-US" altLang="zh-CN" sz="800" dirty="0"/>
                  <a:t>   Now, we use Gram Matrices on CNN Features as texture features.</a:t>
                </a:r>
              </a:p>
              <a:p>
                <a:pPr lvl="0"/>
                <a:r>
                  <a:rPr lang="en-US" altLang="zh-CN" sz="800" dirty="0"/>
                  <a:t>   Define CNN output of some layer as:</a:t>
                </a:r>
                <a:endParaRPr lang="zh-CN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800"/>
                          </m:ctrlPr>
                        </m:sSubPr>
                        <m:e>
                          <m:r>
                            <a:rPr lang="en-US" altLang="zh-CN" sz="800"/>
                            <m:t>𝐹</m:t>
                          </m:r>
                        </m:e>
                        <m:sub>
                          <m:r>
                            <a:rPr lang="en-US" altLang="zh-CN" sz="800"/>
                            <m:t>𝑁</m:t>
                          </m:r>
                          <m:r>
                            <a:rPr lang="en-US" altLang="zh-CN" sz="800"/>
                            <m:t>×</m:t>
                          </m:r>
                          <m:r>
                            <a:rPr lang="en-US" altLang="zh-CN" sz="800"/>
                            <m:t>𝐶</m:t>
                          </m:r>
                        </m:sub>
                      </m:sSub>
                      <m:r>
                        <a:rPr lang="en-US" altLang="zh-CN" sz="800"/>
                        <m:t>=</m:t>
                      </m:r>
                      <m:sSup>
                        <m:sSupPr>
                          <m:ctrlPr>
                            <a:rPr lang="zh-CN" altLang="zh-CN" sz="800"/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zh-CN" sz="800"/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800"/>
                                  </m:ctrlPr>
                                </m:sSubPr>
                                <m:e>
                                  <m:r>
                                    <a:rPr lang="en-US" altLang="zh-CN" sz="800"/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800"/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800"/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800"/>
                                  </m:ctrlPr>
                                </m:sSubPr>
                                <m:e>
                                  <m:r>
                                    <a:rPr lang="en-US" altLang="zh-CN" sz="800"/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800"/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800"/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800"/>
                                  </m:ctrlPr>
                                </m:sSubPr>
                                <m:e>
                                  <m:r>
                                    <a:rPr lang="en-US" altLang="zh-CN" sz="800"/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sz="800"/>
                                    <m:t>𝑁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800"/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:r>
                  <a:rPr lang="en-US" altLang="zh-CN" sz="800" dirty="0"/>
                  <a:t>We have:</a:t>
                </a:r>
                <a:endParaRPr lang="zh-CN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80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altLang="zh-CN" sz="80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8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zh-CN" altLang="zh-CN" sz="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zh-CN" altLang="zh-CN" sz="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/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⟨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zh-CN" altLang="zh-CN" sz="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80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  <m:r>
                                  <a:rPr lang="en-US" altLang="zh-CN" sz="800">
                                    <a:latin typeface="Cambria Math" panose="02040503050406030204" pitchFamily="18" charset="0"/>
                                  </a:rPr>
                                  <m:t>⟩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800" dirty="0"/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:r>
                  <a:rPr lang="en-US" altLang="zh-CN" sz="800" dirty="0"/>
                  <a:t>This describes the correlation of image feature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𝑓</m:t>
                        </m:r>
                      </m:e>
                      <m:sub>
                        <m:r>
                          <a:rPr lang="en-US" altLang="zh-CN" sz="800"/>
                          <m:t>𝑖</m:t>
                        </m:r>
                      </m:sub>
                    </m:sSub>
                  </m:oMath>
                </a14:m>
                <a:r>
                  <a:rPr lang="en-US" altLang="zh-CN" sz="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𝑓</m:t>
                        </m:r>
                      </m:e>
                      <m:sub>
                        <m:r>
                          <a:rPr lang="en-US" altLang="zh-CN" sz="800"/>
                          <m:t>𝑗</m:t>
                        </m:r>
                      </m:sub>
                    </m:sSub>
                  </m:oMath>
                </a14:m>
                <a:r>
                  <a:rPr lang="en-US" altLang="zh-CN" sz="800" dirty="0"/>
                  <a:t>, which are both length C (channel) vectors.</a:t>
                </a:r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:r>
                  <a:rPr lang="en-US" altLang="zh-CN" sz="800" dirty="0"/>
                  <a:t>Remark: The CNN used here is just a pre-trained texture-recognition CNN network, where VGG-16 or VGG-19 nets can be used.</a:t>
                </a:r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:r>
                  <a:rPr lang="en-US" altLang="zh-CN" sz="800" dirty="0"/>
                  <a:t>Basically, select any CNN network that is trained to map from image to label (e.g. "dog") will recognize features totally fine. They are already trained on ImageNet dataset.</a:t>
                </a:r>
              </a:p>
              <a:p>
                <a:pPr>
                  <a:spcBef>
                    <a:spcPts val="180"/>
                  </a:spcBef>
                  <a:spcAft>
                    <a:spcPts val="180"/>
                  </a:spcAft>
                </a:pPr>
                <a:r>
                  <a:rPr lang="en-US" altLang="zh-CN" sz="800" dirty="0"/>
                  <a:t>10. Similar task: artistic style transfer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24DE51B9-6001-B584-7BA0-3FBDBA90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364" y="960596"/>
                <a:ext cx="2377029" cy="36111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20DA98-28EF-C284-FEAD-D842A2CF16E3}"/>
                  </a:ext>
                </a:extLst>
              </p:cNvPr>
              <p:cNvSpPr txBox="1"/>
              <p:nvPr/>
            </p:nvSpPr>
            <p:spPr>
              <a:xfrm>
                <a:off x="2220851" y="4440679"/>
                <a:ext cx="3234083" cy="925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800" dirty="0"/>
                  <a:t>Loss Function Design:</a:t>
                </a:r>
                <a:endParaRPr lang="zh-CN" altLang="zh-CN" sz="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600"/>
                          </m:ctrlPr>
                        </m:sSubPr>
                        <m:e>
                          <m:r>
                            <a:rPr lang="en-US" altLang="zh-CN" sz="600"/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600"/>
                            <m:t>style</m:t>
                          </m:r>
                        </m:sub>
                      </m:sSub>
                      <m:r>
                        <a:rPr lang="en-US" altLang="zh-CN" sz="600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600"/>
                          </m:ctrlPr>
                        </m:naryPr>
                        <m:sub>
                          <m:r>
                            <a:rPr lang="en-US" altLang="zh-CN" sz="600"/>
                            <m:t>𝑙</m:t>
                          </m:r>
                        </m:sub>
                        <m:sup>
                          <m:r>
                            <a:rPr lang="en-US" altLang="zh-CN" sz="600"/>
                            <m:t>​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sz="600"/>
                              </m:ctrlPr>
                            </m:fPr>
                            <m:num>
                              <m:r>
                                <a:rPr lang="en-US" altLang="zh-CN" sz="600"/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zh-CN" altLang="zh-CN" sz="600"/>
                                  </m:ctrlPr>
                                </m:sSubSupPr>
                                <m:e>
                                  <m:r>
                                    <a:rPr lang="en-US" altLang="zh-CN" sz="600"/>
                                    <m:t>𝐶</m:t>
                                  </m:r>
                                </m:e>
                                <m:sub>
                                  <m:r>
                                    <a:rPr lang="en-US" altLang="zh-CN" sz="600"/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600"/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zh-CN" altLang="zh-CN" sz="600"/>
                                  </m:ctrlPr>
                                </m:sSubSupPr>
                                <m:e>
                                  <m:r>
                                    <a:rPr lang="en-US" altLang="zh-CN" sz="600"/>
                                    <m:t>𝐻</m:t>
                                  </m:r>
                                </m:e>
                                <m:sub>
                                  <m:r>
                                    <a:rPr lang="en-US" altLang="zh-CN" sz="600"/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600"/>
                                    <m:t>2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zh-CN" altLang="zh-CN" sz="600"/>
                                  </m:ctrlPr>
                                </m:sSubSupPr>
                                <m:e>
                                  <m:r>
                                    <a:rPr lang="en-US" altLang="zh-CN" sz="600"/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sz="600"/>
                                    <m:t>𝑙</m:t>
                                  </m:r>
                                </m:sub>
                                <m:sup>
                                  <m:r>
                                    <a:rPr lang="en-US" altLang="zh-CN" sz="600"/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  <m:r>
                        <a:rPr lang="en-US" altLang="zh-CN" sz="600"/>
                        <m:t>∥</m:t>
                      </m:r>
                      <m:sSub>
                        <m:sSubPr>
                          <m:ctrlPr>
                            <a:rPr lang="zh-CN" altLang="zh-CN" sz="600"/>
                          </m:ctrlPr>
                        </m:sSubPr>
                        <m:e>
                          <m:r>
                            <a:rPr lang="en-US" altLang="zh-CN" sz="600"/>
                            <m:t>𝐺</m:t>
                          </m:r>
                        </m:e>
                        <m:sub>
                          <m:r>
                            <a:rPr lang="en-US" altLang="zh-CN" sz="600"/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zh-CN" altLang="zh-CN" sz="600"/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zh-CN" altLang="zh-CN" sz="600"/>
                              </m:ctrlPr>
                            </m:accPr>
                            <m:e>
                              <m:r>
                                <a:rPr lang="en-US" altLang="zh-CN" sz="600"/>
                                <m:t>𝐼</m:t>
                              </m:r>
                            </m:e>
                          </m:acc>
                        </m:e>
                      </m:d>
                      <m:r>
                        <a:rPr lang="en-US" altLang="zh-CN" sz="600"/>
                        <m:t>−</m:t>
                      </m:r>
                      <m:sSub>
                        <m:sSubPr>
                          <m:ctrlPr>
                            <a:rPr lang="zh-CN" altLang="zh-CN" sz="600"/>
                          </m:ctrlPr>
                        </m:sSubPr>
                        <m:e>
                          <m:r>
                            <a:rPr lang="en-US" altLang="zh-CN" sz="600"/>
                            <m:t>𝐺</m:t>
                          </m:r>
                        </m:e>
                        <m:sub>
                          <m:r>
                            <a:rPr lang="en-US" altLang="zh-CN" sz="600"/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zh-CN" altLang="zh-CN" sz="600"/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600"/>
                              </m:ctrlPr>
                            </m:sSubPr>
                            <m:e>
                              <m:r>
                                <a:rPr lang="en-US" altLang="zh-CN" sz="600"/>
                                <m:t>𝐼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altLang="zh-CN" sz="600"/>
                                <m:t>style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zh-CN" altLang="zh-CN" sz="600"/>
                          </m:ctrlPr>
                        </m:sSubSupPr>
                        <m:e>
                          <m:r>
                            <a:rPr lang="en-US" altLang="zh-CN" sz="600"/>
                            <m:t>∥</m:t>
                          </m:r>
                        </m:e>
                        <m:sub>
                          <m:r>
                            <a:rPr lang="en-US" altLang="zh-CN" sz="600"/>
                            <m:t>𝐹</m:t>
                          </m:r>
                        </m:sub>
                        <m:sup>
                          <m:r>
                            <a:rPr lang="en-US" altLang="zh-CN" sz="600"/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zh-CN" sz="600" dirty="0"/>
              </a:p>
              <a:p>
                <a:pPr>
                  <a:spcBef>
                    <a:spcPts val="18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600"/>
                          </m:ctrlPr>
                        </m:sSubPr>
                        <m:e>
                          <m:r>
                            <a:rPr lang="en-US" altLang="zh-CN" sz="600"/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altLang="zh-CN" sz="600"/>
                            <m:t>content</m:t>
                          </m:r>
                        </m:sub>
                      </m:sSub>
                      <m:r>
                        <a:rPr lang="en-US" altLang="zh-CN" sz="600"/>
                        <m:t>=</m:t>
                      </m:r>
                      <m:f>
                        <m:fPr>
                          <m:ctrlPr>
                            <a:rPr lang="zh-CN" altLang="zh-CN" sz="600"/>
                          </m:ctrlPr>
                        </m:fPr>
                        <m:num>
                          <m:r>
                            <a:rPr lang="en-US" altLang="zh-CN" sz="600"/>
                            <m:t>1</m:t>
                          </m:r>
                        </m:num>
                        <m:den>
                          <m:r>
                            <a:rPr lang="en-US" altLang="zh-CN" sz="600"/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zh-CN" altLang="zh-CN" sz="600"/>
                          </m:ctrlPr>
                        </m:naryPr>
                        <m:sub>
                          <m:r>
                            <a:rPr lang="en-US" altLang="zh-CN" sz="600"/>
                            <m:t>𝑖</m:t>
                          </m:r>
                          <m:r>
                            <a:rPr lang="en-US" altLang="zh-CN" sz="600"/>
                            <m:t>,</m:t>
                          </m:r>
                          <m:r>
                            <a:rPr lang="en-US" altLang="zh-CN" sz="600"/>
                            <m:t>𝑗</m:t>
                          </m:r>
                        </m:sub>
                        <m:sup>
                          <m:r>
                            <a:rPr lang="en-US" altLang="zh-CN" sz="600"/>
                            <m:t>​</m:t>
                          </m:r>
                        </m:sup>
                        <m:e>
                          <m:sSup>
                            <m:sSupPr>
                              <m:ctrlPr>
                                <a:rPr lang="zh-CN" altLang="zh-CN" sz="600"/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zh-CN" altLang="zh-CN" sz="600"/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zh-CN" altLang="zh-CN" sz="600"/>
                                      </m:ctrlPr>
                                    </m:sSubSupPr>
                                    <m:e>
                                      <m:r>
                                        <a:rPr lang="en-US" altLang="zh-CN" sz="600"/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600"/>
                                        <m:t>𝑖</m:t>
                                      </m:r>
                                      <m:r>
                                        <a:rPr lang="en-US" altLang="zh-CN" sz="600"/>
                                        <m:t>,</m:t>
                                      </m:r>
                                      <m:r>
                                        <a:rPr lang="en-US" altLang="zh-CN" sz="600"/>
                                        <m:t>𝑗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altLang="zh-CN" sz="600"/>
                                        <m:t>generated</m:t>
                                      </m:r>
                                    </m:sup>
                                  </m:sSubSup>
                                  <m:r>
                                    <a:rPr lang="en-US" altLang="zh-CN" sz="600"/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zh-CN" sz="600"/>
                                      </m:ctrlPr>
                                    </m:sSubSupPr>
                                    <m:e>
                                      <m:r>
                                        <a:rPr lang="en-US" altLang="zh-CN" sz="600"/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altLang="zh-CN" sz="600"/>
                                        <m:t>𝑖</m:t>
                                      </m:r>
                                      <m:r>
                                        <a:rPr lang="en-US" altLang="zh-CN" sz="600"/>
                                        <m:t>,</m:t>
                                      </m:r>
                                      <m:r>
                                        <a:rPr lang="en-US" altLang="zh-CN" sz="600"/>
                                        <m:t>𝑗</m:t>
                                      </m:r>
                                    </m:sub>
                                    <m:sup>
                                      <m:r>
                                        <m:rPr>
                                          <m:nor/>
                                        </m:rPr>
                                        <a:rPr lang="en-US" altLang="zh-CN" sz="600"/>
                                        <m:t>content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600"/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800" dirty="0"/>
              </a:p>
              <a:p>
                <a:pPr/>
                <a:r>
                  <a:rPr lang="en-US" altLang="zh-CN" sz="800" dirty="0"/>
                  <a:t>	Pipeline:</a:t>
                </a:r>
              </a:p>
              <a:p>
                <a:pPr/>
                <a:r>
                  <a:rPr lang="en-US" altLang="zh-CN" sz="800" dirty="0"/>
                  <a:t>	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1720DA98-28EF-C284-FEAD-D842A2CF1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851" y="4440679"/>
                <a:ext cx="3234083" cy="925959"/>
              </a:xfrm>
              <a:prstGeom prst="rect">
                <a:avLst/>
              </a:prstGeom>
              <a:blipFill>
                <a:blip r:embed="rId14"/>
                <a:stretch>
                  <a:fillRect t="-20395" b="-20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文本框 27">
            <a:extLst>
              <a:ext uri="{FF2B5EF4-FFF2-40B4-BE49-F238E27FC236}">
                <a16:creationId xmlns:a16="http://schemas.microsoft.com/office/drawing/2014/main" id="{C2606DB3-BC64-004D-84F8-4DEC4F171D0B}"/>
              </a:ext>
            </a:extLst>
          </p:cNvPr>
          <p:cNvSpPr txBox="1"/>
          <p:nvPr/>
        </p:nvSpPr>
        <p:spPr>
          <a:xfrm>
            <a:off x="361715" y="4723494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15-16: Texture Models</a:t>
            </a:r>
            <a:endParaRPr lang="zh-CN" altLang="en-US" sz="105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C574867-6728-E084-C30C-49AA406E8077}"/>
              </a:ext>
            </a:extLst>
          </p:cNvPr>
          <p:cNvSpPr txBox="1"/>
          <p:nvPr/>
        </p:nvSpPr>
        <p:spPr>
          <a:xfrm>
            <a:off x="2700715" y="6377032"/>
            <a:ext cx="24089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1. Sampling Methods: DDPM </a:t>
            </a:r>
            <a:r>
              <a:rPr lang="en-US" altLang="zh-CN" sz="800" dirty="0" err="1"/>
              <a:t>v.s</a:t>
            </a:r>
            <a:r>
              <a:rPr lang="en-US" altLang="zh-CN" sz="800" dirty="0"/>
              <a:t>. DDIM</a:t>
            </a:r>
          </a:p>
          <a:p>
            <a:pPr lvl="0"/>
            <a:r>
              <a:rPr lang="en-US" altLang="zh-CN" sz="800" dirty="0"/>
              <a:t>2. Make Sampling Faster: Train a “distilled” network</a:t>
            </a:r>
          </a:p>
          <a:p>
            <a:pPr lvl="0"/>
            <a:r>
              <a:rPr lang="en-US" altLang="zh-CN" sz="800" dirty="0"/>
              <a:t>3. Edit desired area: </a:t>
            </a:r>
            <a:r>
              <a:rPr lang="en-US" altLang="zh-CN" sz="800" dirty="0" err="1"/>
              <a:t>Genearte</a:t>
            </a:r>
            <a:r>
              <a:rPr lang="en-US" altLang="zh-CN" sz="800" dirty="0"/>
              <a:t> a Mask that a word correspond to.</a:t>
            </a:r>
          </a:p>
          <a:p>
            <a:pPr lvl="0"/>
            <a:r>
              <a:rPr lang="en-US" altLang="zh-CN" sz="800" dirty="0"/>
              <a:t>Common Image Generating Models:</a:t>
            </a:r>
          </a:p>
          <a:p>
            <a:pPr lvl="0"/>
            <a:r>
              <a:rPr lang="en-US" altLang="zh-CN" sz="800" dirty="0"/>
              <a:t>Parti: self-regressive model; generates block by block</a:t>
            </a:r>
          </a:p>
          <a:p>
            <a:pPr lvl="0"/>
            <a:r>
              <a:rPr lang="en-US" altLang="zh-CN" sz="800" dirty="0"/>
              <a:t>Imagen: Diffusion; Dalle-2: Parti + Imagen</a:t>
            </a:r>
            <a:endParaRPr lang="zh-CN" altLang="zh-CN" sz="800" dirty="0"/>
          </a:p>
          <a:p>
            <a:pPr lvl="0"/>
            <a:endParaRPr lang="zh-CN" altLang="zh-CN" sz="8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854614DC-13DC-9C01-D77E-107BB4E84D25}"/>
              </a:ext>
            </a:extLst>
          </p:cNvPr>
          <p:cNvSpPr txBox="1"/>
          <p:nvPr/>
        </p:nvSpPr>
        <p:spPr>
          <a:xfrm>
            <a:off x="2663101" y="7235193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19: Sequence Models</a:t>
            </a:r>
            <a:endParaRPr lang="zh-CN" altLang="en-US" sz="105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3675D-A92D-8CED-E447-27F76796DA4E}"/>
                  </a:ext>
                </a:extLst>
              </p:cNvPr>
              <p:cNvSpPr txBox="1"/>
              <p:nvPr/>
            </p:nvSpPr>
            <p:spPr>
              <a:xfrm>
                <a:off x="2710202" y="7401960"/>
                <a:ext cx="2311351" cy="998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altLang="zh-CN" sz="800" dirty="0"/>
                  <a:t>1. Shannon, 1948: N-gram model; Compute prob. dist. of each letter given N-1 previous letters (Markov Chain)</a:t>
                </a:r>
                <a:endParaRPr lang="zh-CN" altLang="zh-CN" sz="800" dirty="0"/>
              </a:p>
              <a:p>
                <a:pPr lvl="0"/>
                <a:r>
                  <a:rPr lang="en-US" altLang="zh-CN" sz="800" dirty="0"/>
                  <a:t>2. Video Textures, Sig2000: </a:t>
                </a:r>
              </a:p>
              <a:p>
                <a:pPr lvl="0"/>
                <a:r>
                  <a:rPr lang="en-US" altLang="zh-CN" sz="800" dirty="0"/>
                  <a:t>   Compute L2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𝐷</m:t>
                        </m:r>
                      </m:e>
                      <m:sub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,</m:t>
                        </m:r>
                        <m:r>
                          <a:rPr lang="en-US" altLang="zh-CN" sz="800"/>
                          <m:t>𝑗</m:t>
                        </m:r>
                      </m:sub>
                    </m:sSub>
                  </m:oMath>
                </a14:m>
                <a:r>
                  <a:rPr lang="en-US" altLang="zh-CN" sz="800" dirty="0"/>
                  <a:t> for between all frames</a:t>
                </a:r>
              </a:p>
              <a:p>
                <a:pPr lvl="0"/>
                <a:r>
                  <a:rPr lang="en-US" altLang="zh-CN" sz="800" dirty="0"/>
                  <a:t>   Transition costs: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𝐶</m:t>
                        </m:r>
                      </m:e>
                      <m:sub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→</m:t>
                        </m:r>
                        <m:r>
                          <a:rPr lang="en-US" altLang="zh-CN" sz="800"/>
                          <m:t>𝑗</m:t>
                        </m:r>
                      </m:sub>
                    </m:sSub>
                    <m:r>
                      <a:rPr lang="en-US" altLang="zh-CN" sz="800"/>
                      <m:t>=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𝐷</m:t>
                        </m:r>
                      </m:e>
                      <m:sub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+1,</m:t>
                        </m:r>
                        <m:r>
                          <a:rPr lang="en-US" altLang="zh-CN" sz="800"/>
                          <m:t>𝑗</m:t>
                        </m:r>
                      </m:sub>
                    </m:sSub>
                  </m:oMath>
                </a14:m>
                <a:r>
                  <a:rPr lang="en-US" altLang="zh-CN" sz="800" dirty="0"/>
                  <a:t>; Probability Calculated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𝑃</m:t>
                        </m:r>
                      </m:e>
                      <m:sub>
                        <m:r>
                          <a:rPr lang="en-US" altLang="zh-CN" sz="800"/>
                          <m:t>𝑖</m:t>
                        </m:r>
                        <m:r>
                          <a:rPr lang="en-US" altLang="zh-CN" sz="800"/>
                          <m:t>→</m:t>
                        </m:r>
                        <m:r>
                          <a:rPr lang="en-US" altLang="zh-CN" sz="800"/>
                          <m:t>𝑗</m:t>
                        </m:r>
                      </m:sub>
                    </m:sSub>
                    <m:r>
                      <a:rPr lang="en-US" altLang="zh-CN" sz="800"/>
                      <m:t>∝</m:t>
                    </m:r>
                    <m:r>
                      <m:rPr>
                        <m:sty m:val="p"/>
                      </m:rPr>
                      <a:rPr lang="en-US" altLang="zh-CN" sz="800"/>
                      <m:t>exp</m:t>
                    </m:r>
                    <m:d>
                      <m:dPr>
                        <m:ctrlPr>
                          <a:rPr lang="zh-CN" altLang="zh-CN" sz="800"/>
                        </m:ctrlPr>
                      </m:dPr>
                      <m:e>
                        <m:r>
                          <a:rPr lang="en-US" altLang="zh-CN" sz="800"/>
                          <m:t>−</m:t>
                        </m:r>
                        <m:sSub>
                          <m:sSubPr>
                            <m:ctrlPr>
                              <a:rPr lang="zh-CN" altLang="zh-CN" sz="800"/>
                            </m:ctrlPr>
                          </m:sSubPr>
                          <m:e>
                            <m:r>
                              <a:rPr lang="en-US" altLang="zh-CN" sz="800"/>
                              <m:t>𝐶</m:t>
                            </m:r>
                          </m:e>
                          <m:sub>
                            <m:r>
                              <a:rPr lang="en-US" altLang="zh-CN" sz="800"/>
                              <m:t>𝑖</m:t>
                            </m:r>
                            <m:r>
                              <a:rPr lang="en-US" altLang="zh-CN" sz="800"/>
                              <m:t>→</m:t>
                            </m:r>
                            <m:r>
                              <a:rPr lang="en-US" altLang="zh-CN" sz="800"/>
                              <m:t>𝑗</m:t>
                            </m:r>
                          </m:sub>
                        </m:sSub>
                        <m:r>
                          <a:rPr lang="en-US" altLang="zh-CN" sz="800"/>
                          <m:t>/</m:t>
                        </m:r>
                        <m:sSup>
                          <m:sSupPr>
                            <m:ctrlPr>
                              <a:rPr lang="zh-CN" altLang="zh-CN" sz="800"/>
                            </m:ctrlPr>
                          </m:sSupPr>
                          <m:e>
                            <m:r>
                              <a:rPr lang="en-US" altLang="zh-CN" sz="800"/>
                              <m:t>𝜎</m:t>
                            </m:r>
                          </m:e>
                          <m:sup>
                            <m:r>
                              <a:rPr lang="en-US" altLang="zh-CN" sz="800"/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800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3675D-A92D-8CED-E447-27F76796D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202" y="7401960"/>
                <a:ext cx="2311351" cy="9980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文本框 37">
            <a:extLst>
              <a:ext uri="{FF2B5EF4-FFF2-40B4-BE49-F238E27FC236}">
                <a16:creationId xmlns:a16="http://schemas.microsoft.com/office/drawing/2014/main" id="{DB5AFE81-90D6-3CC8-D7CB-FD1DD09FDF27}"/>
              </a:ext>
            </a:extLst>
          </p:cNvPr>
          <p:cNvSpPr txBox="1"/>
          <p:nvPr/>
        </p:nvSpPr>
        <p:spPr>
          <a:xfrm>
            <a:off x="2709311" y="8287762"/>
            <a:ext cx="25048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3. Image Analogies Algorithm: Process an image by example (A:A' :: B:B') (</a:t>
            </a:r>
            <a:r>
              <a:rPr lang="en-US" altLang="zh-CN" sz="800" dirty="0" err="1"/>
              <a:t>Siggraph</a:t>
            </a:r>
            <a:r>
              <a:rPr lang="en-US" altLang="zh-CN" sz="800" dirty="0"/>
              <a:t> 2001)</a:t>
            </a:r>
          </a:p>
          <a:p>
            <a:pPr lvl="0"/>
            <a:r>
              <a:rPr lang="en-US" altLang="zh-CN" sz="800" dirty="0"/>
              <a:t>   Compare area of pixels (e.g. 10*10) from </a:t>
            </a:r>
            <a:r>
              <a:rPr lang="en-US" altLang="zh-CN" sz="800" dirty="0" err="1"/>
              <a:t>imgA</a:t>
            </a:r>
            <a:r>
              <a:rPr lang="en-US" altLang="zh-CN" sz="800" dirty="0"/>
              <a:t> and B. </a:t>
            </a:r>
          </a:p>
          <a:p>
            <a:pPr lvl="0"/>
            <a:r>
              <a:rPr lang="en-US" altLang="zh-CN" sz="800" dirty="0"/>
              <a:t>Find the best match, then copy some smaller area of pixels (e.g. 3*3) from </a:t>
            </a:r>
            <a:r>
              <a:rPr lang="en-US" altLang="zh-CN" sz="800" dirty="0" err="1"/>
              <a:t>imgA</a:t>
            </a:r>
            <a:r>
              <a:rPr lang="en-US" altLang="zh-CN" sz="800" dirty="0"/>
              <a:t>' to </a:t>
            </a:r>
            <a:r>
              <a:rPr lang="en-US" altLang="zh-CN" sz="800" dirty="0" err="1"/>
              <a:t>imgB</a:t>
            </a:r>
            <a:r>
              <a:rPr lang="en-US" altLang="zh-CN" sz="800" dirty="0"/>
              <a:t>’</a:t>
            </a:r>
          </a:p>
          <a:p>
            <a:pPr lvl="0"/>
            <a:r>
              <a:rPr lang="en-US" altLang="zh-CN" sz="800" dirty="0"/>
              <a:t>Remark: New method use VQGAN and MAE.</a:t>
            </a:r>
            <a:endParaRPr lang="zh-CN" altLang="zh-CN" sz="800" dirty="0"/>
          </a:p>
          <a:p>
            <a:pPr lvl="0"/>
            <a:r>
              <a:rPr lang="en-US" altLang="zh-CN" sz="800" dirty="0"/>
              <a:t>4. Word Embedding (word2Vec, </a:t>
            </a:r>
            <a:r>
              <a:rPr lang="en-US" altLang="zh-CN" sz="800" dirty="0" err="1"/>
              <a:t>GloVe</a:t>
            </a:r>
            <a:r>
              <a:rPr lang="en-US" altLang="zh-CN" sz="800" dirty="0"/>
              <a:t>)...</a:t>
            </a:r>
            <a:endParaRPr lang="zh-CN" altLang="zh-CN" sz="800" dirty="0"/>
          </a:p>
          <a:p>
            <a:pPr lvl="0"/>
            <a:r>
              <a:rPr lang="en-US" altLang="zh-CN" sz="800" dirty="0"/>
              <a:t>Attention + Prediction: Word sequence tasks</a:t>
            </a:r>
          </a:p>
          <a:p>
            <a:pPr lvl="0"/>
            <a:r>
              <a:rPr lang="en-US" altLang="zh-CN" sz="800" dirty="0"/>
              <a:t>possible explanation: different layers (</a:t>
            </a:r>
            <a:r>
              <a:rPr lang="en-US" altLang="zh-CN" sz="800" dirty="0" err="1"/>
              <a:t>attention+prediction</a:t>
            </a:r>
            <a:r>
              <a:rPr lang="en-US" altLang="zh-CN" sz="800" dirty="0"/>
              <a:t>) works for different functions (syntax, semantics, ...)</a:t>
            </a:r>
            <a:endParaRPr lang="zh-CN" altLang="zh-CN" sz="8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B53FA88-33AC-0DA2-D24B-473C4E69BD9C}"/>
              </a:ext>
            </a:extLst>
          </p:cNvPr>
          <p:cNvSpPr txBox="1"/>
          <p:nvPr/>
        </p:nvSpPr>
        <p:spPr>
          <a:xfrm>
            <a:off x="5021943" y="322740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20-21: 3D Vision Geometry</a:t>
            </a:r>
            <a:endParaRPr lang="zh-CN" altLang="en-US" sz="1050" b="1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4AFC8082-19FB-2F0C-5C5C-DE862A162EBE}"/>
              </a:ext>
            </a:extLst>
          </p:cNvPr>
          <p:cNvSpPr txBox="1"/>
          <p:nvPr/>
        </p:nvSpPr>
        <p:spPr>
          <a:xfrm>
            <a:off x="5049676" y="487861"/>
            <a:ext cx="2425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1. A vanishing line in the image correspond to a plane of rays through origin.</a:t>
            </a:r>
          </a:p>
          <a:p>
            <a:pPr lvl="0"/>
            <a:r>
              <a:rPr lang="en-US" altLang="zh-CN" sz="800" dirty="0"/>
              <a:t>An image may have more than one vanishing point.</a:t>
            </a:r>
          </a:p>
          <a:p>
            <a:pPr lvl="0"/>
            <a:r>
              <a:rPr lang="en-US" altLang="zh-CN" sz="800" dirty="0"/>
              <a:t>The union of all vanishing points is the horizon line.</a:t>
            </a:r>
            <a:endParaRPr lang="zh-CN" altLang="zh-CN" sz="800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BB910BF-05CD-645D-82A2-CC82AFCA73A4}"/>
              </a:ext>
            </a:extLst>
          </p:cNvPr>
          <p:cNvSpPr txBox="1"/>
          <p:nvPr/>
        </p:nvSpPr>
        <p:spPr>
          <a:xfrm>
            <a:off x="5062113" y="1997876"/>
            <a:ext cx="242506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2. Measuring Height in 3D:</a:t>
            </a:r>
            <a:endParaRPr lang="zh-CN" altLang="zh-CN" sz="12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38F7A55E-3651-D32B-0A1E-488A8987DD3A}"/>
              </a:ext>
            </a:extLst>
          </p:cNvPr>
          <p:cNvSpPr txBox="1"/>
          <p:nvPr/>
        </p:nvSpPr>
        <p:spPr>
          <a:xfrm>
            <a:off x="5062491" y="2917583"/>
            <a:ext cx="2425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3. Calibrating Camera: Learning Problem, just like solving </a:t>
            </a:r>
            <a:r>
              <a:rPr lang="en-US" altLang="zh-CN" sz="800" dirty="0" err="1"/>
              <a:t>homography</a:t>
            </a:r>
            <a:r>
              <a:rPr lang="en-US" altLang="zh-CN" sz="800" dirty="0"/>
              <a:t>.</a:t>
            </a:r>
            <a:endParaRPr lang="zh-CN" altLang="zh-CN" sz="1200" dirty="0">
              <a:effectLst/>
              <a:latin typeface="Aptos" panose="020B0004020202020204" pitchFamily="34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48E79BC-3668-A9BF-8D30-D2E6732E3A83}"/>
              </a:ext>
            </a:extLst>
          </p:cNvPr>
          <p:cNvSpPr txBox="1"/>
          <p:nvPr/>
        </p:nvSpPr>
        <p:spPr>
          <a:xfrm>
            <a:off x="5062490" y="3183563"/>
            <a:ext cx="24250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zh-CN" sz="800" dirty="0"/>
              <a:t>4. </a:t>
            </a:r>
            <a:r>
              <a:rPr lang="en-US" altLang="zh-CN" sz="800" dirty="0" err="1"/>
              <a:t>Epipolar</a:t>
            </a:r>
            <a:r>
              <a:rPr lang="en-US" altLang="zh-CN" sz="800" dirty="0"/>
              <a:t> geometry</a:t>
            </a:r>
          </a:p>
          <a:p>
            <a:pPr lvl="0"/>
            <a:r>
              <a:rPr lang="en-US" altLang="zh-CN" sz="800" dirty="0"/>
              <a:t>Baseline: the line connecting the two camera centers</a:t>
            </a:r>
          </a:p>
          <a:p>
            <a:pPr lvl="0"/>
            <a:r>
              <a:rPr lang="en-US" altLang="zh-CN" sz="800" dirty="0" err="1"/>
              <a:t>Epipole</a:t>
            </a:r>
            <a:r>
              <a:rPr lang="en-US" altLang="zh-CN" sz="800" dirty="0"/>
              <a:t>: point of intersection of baseline with the image plane</a:t>
            </a:r>
          </a:p>
          <a:p>
            <a:pPr lvl="0"/>
            <a:r>
              <a:rPr lang="en-US" altLang="zh-CN" sz="800" dirty="0" err="1"/>
              <a:t>Epipolar</a:t>
            </a:r>
            <a:r>
              <a:rPr lang="en-US" altLang="zh-CN" sz="800" dirty="0"/>
              <a:t> plane: the plane that contains the two camera centers and a 3D point in the world</a:t>
            </a:r>
          </a:p>
          <a:p>
            <a:pPr lvl="0"/>
            <a:r>
              <a:rPr lang="en-US" altLang="zh-CN" sz="800" dirty="0" err="1"/>
              <a:t>Epipolar</a:t>
            </a:r>
            <a:r>
              <a:rPr lang="en-US" altLang="zh-CN" sz="800" dirty="0"/>
              <a:t> line: intersection of the </a:t>
            </a:r>
            <a:r>
              <a:rPr lang="en-US" altLang="zh-CN" sz="800" dirty="0" err="1"/>
              <a:t>epipolar</a:t>
            </a:r>
            <a:r>
              <a:rPr lang="en-US" altLang="zh-CN" sz="800" dirty="0"/>
              <a:t> plane with each image plane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F048511C-F152-8C44-3910-287A60E9E71B}"/>
              </a:ext>
            </a:extLst>
          </p:cNvPr>
          <p:cNvSpPr txBox="1"/>
          <p:nvPr/>
        </p:nvSpPr>
        <p:spPr>
          <a:xfrm>
            <a:off x="4613133" y="4863316"/>
            <a:ext cx="28739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800" dirty="0"/>
              <a:t>Usage: Stereo image rectification</a:t>
            </a:r>
            <a:endParaRPr lang="zh-CN" altLang="zh-CN" sz="800" dirty="0"/>
          </a:p>
          <a:p>
            <a:pPr lvl="1"/>
            <a:r>
              <a:rPr lang="en-US" altLang="zh-CN" sz="800" dirty="0"/>
              <a:t>Reproject image planes onto a common plane parallel to the line between optical centers</a:t>
            </a:r>
            <a:endParaRPr lang="zh-CN" altLang="zh-CN" sz="800" dirty="0"/>
          </a:p>
          <a:p>
            <a:pPr lvl="1"/>
            <a:r>
              <a:rPr lang="en-US" altLang="zh-CN" sz="800" dirty="0"/>
              <a:t>Then pixel motion is horizontal after transformation</a:t>
            </a:r>
            <a:endParaRPr lang="zh-CN" altLang="zh-CN" sz="800" dirty="0"/>
          </a:p>
          <a:p>
            <a:pPr lvl="1"/>
            <a:r>
              <a:rPr lang="en-US" altLang="zh-CN" sz="800" dirty="0"/>
              <a:t>Two </a:t>
            </a:r>
            <a:r>
              <a:rPr lang="en-US" altLang="zh-CN" sz="800" dirty="0" err="1"/>
              <a:t>homographies</a:t>
            </a:r>
            <a:r>
              <a:rPr lang="en-US" altLang="zh-CN" sz="800" dirty="0"/>
              <a:t> (3x3 transforms), one for each input image reprojection</a:t>
            </a:r>
          </a:p>
          <a:p>
            <a:pPr lvl="1"/>
            <a:r>
              <a:rPr lang="en-US" altLang="zh-CN" sz="800" dirty="0"/>
              <a:t>5. How to describe </a:t>
            </a:r>
            <a:r>
              <a:rPr lang="en-US" altLang="zh-CN" sz="800" dirty="0" err="1"/>
              <a:t>epipolar</a:t>
            </a:r>
            <a:r>
              <a:rPr lang="en-US" altLang="zh-CN" sz="800" dirty="0"/>
              <a:t> constraint (calibrated)?</a:t>
            </a:r>
            <a:endParaRPr lang="zh-CN" altLang="zh-CN" sz="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1286014-1D4F-A0B2-6C9C-8D8A9A6AD230}"/>
                  </a:ext>
                </a:extLst>
              </p:cNvPr>
              <p:cNvSpPr txBox="1"/>
              <p:nvPr/>
            </p:nvSpPr>
            <p:spPr>
              <a:xfrm>
                <a:off x="4376672" y="6760537"/>
                <a:ext cx="3172282" cy="1204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 "/>
                </a:pPr>
                <a:r>
                  <a:rPr lang="en-US" altLang="zh-CN" sz="800" dirty="0"/>
                  <a:t>Properties of </a:t>
                </a:r>
                <a14:m>
                  <m:oMath xmlns:m="http://schemas.openxmlformats.org/officeDocument/2006/math">
                    <m:r>
                      <a:rPr lang="en-US" altLang="zh-CN" sz="800"/>
                      <m:t>𝐸</m:t>
                    </m:r>
                    <m:r>
                      <a:rPr lang="en-US" altLang="zh-CN" sz="800"/>
                      <m:t>=</m:t>
                    </m:r>
                    <m:sSub>
                      <m:sSubPr>
                        <m:ctrlPr>
                          <a:rPr lang="zh-CN" altLang="zh-CN" sz="800"/>
                        </m:ctrlPr>
                      </m:sSubPr>
                      <m:e>
                        <m:r>
                          <a:rPr lang="en-US" altLang="zh-CN" sz="800"/>
                          <m:t>𝑇</m:t>
                        </m:r>
                      </m:e>
                      <m:sub>
                        <m:r>
                          <a:rPr lang="en-US" altLang="zh-CN" sz="800"/>
                          <m:t>𝑥</m:t>
                        </m:r>
                      </m:sub>
                    </m:sSub>
                    <m:r>
                      <a:rPr lang="en-US" altLang="zh-CN" sz="800"/>
                      <m:t>𝑅</m:t>
                    </m:r>
                  </m:oMath>
                </a14:m>
                <a:r>
                  <a:rPr lang="en-US" altLang="zh-CN" sz="800" dirty="0"/>
                  <a:t>: 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14:m>
                  <m:oMath xmlns:m="http://schemas.openxmlformats.org/officeDocument/2006/math">
                    <m:r>
                      <a:rPr lang="en-US" altLang="zh-CN" sz="800"/>
                      <m:t>𝐸𝑥</m:t>
                    </m:r>
                    <m:r>
                      <a:rPr lang="en-US" altLang="zh-CN" sz="800"/>
                      <m:t>′</m:t>
                    </m:r>
                  </m:oMath>
                </a14:m>
                <a:r>
                  <a:rPr lang="en-US" altLang="zh-CN" sz="800" dirty="0"/>
                  <a:t> is the </a:t>
                </a:r>
                <a:r>
                  <a:rPr lang="en-US" altLang="zh-CN" sz="800" dirty="0" err="1"/>
                  <a:t>epipolar</a:t>
                </a:r>
                <a:r>
                  <a:rPr lang="en-US" altLang="zh-CN" sz="800" dirty="0"/>
                  <a:t> line associated with </a:t>
                </a:r>
                <a14:m>
                  <m:oMath xmlns:m="http://schemas.openxmlformats.org/officeDocument/2006/math">
                    <m:r>
                      <a:rPr lang="en-US" altLang="zh-CN" sz="800"/>
                      <m:t>𝑥</m:t>
                    </m:r>
                    <m:r>
                      <a:rPr lang="en-US" altLang="zh-CN" sz="800"/>
                      <m:t>′</m:t>
                    </m:r>
                  </m:oMath>
                </a14:m>
                <a:r>
                  <a:rPr lang="en-US" altLang="zh-CN" sz="8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800"/>
                      <m:t>𝑙</m:t>
                    </m:r>
                    <m:r>
                      <a:rPr lang="en-US" altLang="zh-CN" sz="800"/>
                      <m:t>=</m:t>
                    </m:r>
                    <m:r>
                      <a:rPr lang="en-US" altLang="zh-CN" sz="800"/>
                      <m:t>𝐸𝑥</m:t>
                    </m:r>
                    <m:r>
                      <a:rPr lang="en-US" altLang="zh-CN" sz="800"/>
                      <m:t>′</m:t>
                    </m:r>
                  </m:oMath>
                </a14:m>
                <a:r>
                  <a:rPr lang="en-US" altLang="zh-CN" sz="800" dirty="0"/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800" smtClean="0"/>
                        </m:ctrlPr>
                      </m:sSupPr>
                      <m:e>
                        <m:r>
                          <a:rPr lang="en-US" altLang="zh-CN" sz="800"/>
                          <m:t>𝐸</m:t>
                        </m:r>
                      </m:e>
                      <m:sup>
                        <m:r>
                          <a:rPr lang="en-US" altLang="zh-CN" sz="800"/>
                          <m:t>𝑇</m:t>
                        </m:r>
                      </m:sup>
                    </m:sSup>
                    <m:r>
                      <a:rPr lang="en-US" altLang="zh-CN" sz="800"/>
                      <m:t>𝑥</m:t>
                    </m:r>
                  </m:oMath>
                </a14:m>
                <a:r>
                  <a:rPr lang="en-US" altLang="zh-CN" sz="800" dirty="0"/>
                  <a:t> is the </a:t>
                </a:r>
                <a:r>
                  <a:rPr lang="en-US" altLang="zh-CN" sz="800" dirty="0" err="1"/>
                  <a:t>epipolar</a:t>
                </a:r>
                <a:r>
                  <a:rPr lang="en-US" altLang="zh-CN" sz="800" dirty="0"/>
                  <a:t> line associated with </a:t>
                </a:r>
                <a14:m>
                  <m:oMath xmlns:m="http://schemas.openxmlformats.org/officeDocument/2006/math">
                    <m:r>
                      <a:rPr lang="en-US" altLang="zh-CN" sz="800"/>
                      <m:t>𝑥</m:t>
                    </m:r>
                  </m:oMath>
                </a14:m>
                <a:r>
                  <a:rPr lang="en-US" altLang="zh-CN" sz="800" dirty="0"/>
                  <a:t> (</a:t>
                </a:r>
                <a14:m>
                  <m:oMath xmlns:m="http://schemas.openxmlformats.org/officeDocument/2006/math">
                    <m:r>
                      <a:rPr lang="en-US" altLang="zh-CN" sz="800"/>
                      <m:t>𝑙</m:t>
                    </m:r>
                    <m:r>
                      <a:rPr lang="en-US" altLang="zh-CN" sz="800"/>
                      <m:t>′=</m:t>
                    </m:r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a:rPr lang="en-US" altLang="zh-CN" sz="800"/>
                          <m:t>𝐸</m:t>
                        </m:r>
                      </m:e>
                      <m:sup>
                        <m:r>
                          <a:rPr lang="en-US" altLang="zh-CN" sz="800"/>
                          <m:t>𝑇</m:t>
                        </m:r>
                      </m:sup>
                    </m:sSup>
                    <m:r>
                      <a:rPr lang="en-US" altLang="zh-CN" sz="800"/>
                      <m:t>𝑥</m:t>
                    </m:r>
                  </m:oMath>
                </a14:m>
                <a:r>
                  <a:rPr lang="en-US" altLang="zh-CN" sz="800" dirty="0"/>
                  <a:t>) </a:t>
                </a:r>
                <a14:m>
                  <m:oMath xmlns:m="http://schemas.openxmlformats.org/officeDocument/2006/math">
                    <m:r>
                      <a:rPr lang="en-US" altLang="zh-CN" sz="800"/>
                      <m:t>𝐸𝑒</m:t>
                    </m:r>
                    <m:r>
                      <a:rPr lang="en-US" altLang="zh-CN" sz="800"/>
                      <m:t>′=0</m:t>
                    </m:r>
                  </m:oMath>
                </a14:m>
                <a:r>
                  <a:rPr lang="en-US" altLang="zh-CN" sz="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800"/>
                        </m:ctrlPr>
                      </m:sSupPr>
                      <m:e>
                        <m:r>
                          <a:rPr lang="en-US" altLang="zh-CN" sz="800"/>
                          <m:t>𝐸</m:t>
                        </m:r>
                      </m:e>
                      <m:sup>
                        <m:r>
                          <a:rPr lang="en-US" altLang="zh-CN" sz="800"/>
                          <m:t>𝑇</m:t>
                        </m:r>
                      </m:sup>
                    </m:sSup>
                    <m:r>
                      <a:rPr lang="en-US" altLang="zh-CN" sz="800"/>
                      <m:t>𝑒</m:t>
                    </m:r>
                    <m:r>
                      <a:rPr lang="en-US" altLang="zh-CN" sz="800"/>
                      <m:t>=0</m:t>
                    </m:r>
                    <m:r>
                      <a:rPr lang="en-US" altLang="zh-CN" sz="8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altLang="zh-CN" sz="800"/>
                      <m:t>𝐸</m:t>
                    </m:r>
                  </m:oMath>
                </a14:m>
                <a:r>
                  <a:rPr lang="en-US" altLang="zh-CN" sz="800" dirty="0"/>
                  <a:t> is singular (rank two) 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14:m>
                  <m:oMath xmlns:m="http://schemas.openxmlformats.org/officeDocument/2006/math">
                    <m:r>
                      <a:rPr lang="en-US" altLang="zh-CN" sz="800"/>
                      <m:t>𝐸</m:t>
                    </m:r>
                  </m:oMath>
                </a14:m>
                <a:r>
                  <a:rPr lang="en-US" altLang="zh-CN" sz="800" dirty="0"/>
                  <a:t> has five degrees of freedom (3 for rotation </a:t>
                </a:r>
                <a14:m>
                  <m:oMath xmlns:m="http://schemas.openxmlformats.org/officeDocument/2006/math">
                    <m:r>
                      <a:rPr lang="en-US" altLang="zh-CN" sz="800"/>
                      <m:t>𝑅</m:t>
                    </m:r>
                  </m:oMath>
                </a14:m>
                <a:r>
                  <a:rPr lang="en-US" altLang="zh-CN" sz="800" dirty="0"/>
                  <a:t>, 2 for translation </a:t>
                </a:r>
                <a14:m>
                  <m:oMath xmlns:m="http://schemas.openxmlformats.org/officeDocument/2006/math">
                    <m:r>
                      <a:rPr lang="en-US" altLang="zh-CN" sz="800"/>
                      <m:t>𝑡</m:t>
                    </m:r>
                  </m:oMath>
                </a14:m>
                <a:r>
                  <a:rPr lang="en-US" altLang="zh-CN" sz="800" dirty="0"/>
                  <a:t> since it is up to a scale)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:r>
                  <a:rPr lang="en-US" altLang="zh-CN" sz="800" dirty="0"/>
                  <a:t>6. How to describe </a:t>
                </a:r>
                <a:r>
                  <a:rPr lang="en-US" altLang="zh-CN" sz="800" dirty="0" err="1"/>
                  <a:t>epipolar</a:t>
                </a:r>
                <a:r>
                  <a:rPr lang="en-US" altLang="zh-CN" sz="800" dirty="0"/>
                  <a:t> constraint (uncalibrated?)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:r>
                  <a:rPr lang="en-US" altLang="zh-CN" sz="800" dirty="0"/>
                  <a:t>  Use image points to estimate F (fundamental mat)!</a:t>
                </a:r>
              </a:p>
              <a:p>
                <a:pPr marL="742950" lvl="1" indent="-285750">
                  <a:buFont typeface="Arial" panose="020B0604020202020204" pitchFamily="34" charset="0"/>
                  <a:buChar char=" "/>
                </a:pPr>
                <a:r>
                  <a:rPr lang="en-US" altLang="zh-CN" sz="800" dirty="0"/>
                  <a:t>(Remark: F has rank 2, must drop out least singular)</a:t>
                </a:r>
                <a:endParaRPr lang="zh-CN" altLang="zh-CN" sz="800" dirty="0"/>
              </a:p>
            </p:txBody>
          </p:sp>
        </mc:Choice>
        <mc:Fallback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41286014-1D4F-A0B2-6C9C-8D8A9A6A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72" y="6760537"/>
                <a:ext cx="3172282" cy="1204561"/>
              </a:xfrm>
              <a:prstGeom prst="rect">
                <a:avLst/>
              </a:prstGeom>
              <a:blipFill>
                <a:blip r:embed="rId16"/>
                <a:stretch>
                  <a:fillRect b="-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" title="fig:">
            <a:extLst>
              <a:ext uri="{FF2B5EF4-FFF2-40B4-BE49-F238E27FC236}">
                <a16:creationId xmlns:a16="http://schemas.microsoft.com/office/drawing/2014/main" id="{E0209582-B5B5-C1B8-75D6-8E99649A4EA6}"/>
              </a:ext>
            </a:extLst>
          </p:cNvPr>
          <p:cNvPicPr/>
          <p:nvPr/>
        </p:nvPicPr>
        <p:blipFill>
          <a:blip r:embed="rId17"/>
          <a:srcRect b="85378"/>
          <a:stretch/>
        </p:blipFill>
        <p:spPr bwMode="auto">
          <a:xfrm>
            <a:off x="5068455" y="7927799"/>
            <a:ext cx="1902708" cy="20717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62" name="Picture" title="fig:">
            <a:extLst>
              <a:ext uri="{FF2B5EF4-FFF2-40B4-BE49-F238E27FC236}">
                <a16:creationId xmlns:a16="http://schemas.microsoft.com/office/drawing/2014/main" id="{292D464A-B4A9-5431-67B2-CAD66E914A6B}"/>
              </a:ext>
            </a:extLst>
          </p:cNvPr>
          <p:cNvPicPr/>
          <p:nvPr/>
        </p:nvPicPr>
        <p:blipFill>
          <a:blip r:embed="rId17"/>
          <a:srcRect l="30664" t="68882" r="26894" b="15099"/>
          <a:stretch/>
        </p:blipFill>
        <p:spPr bwMode="auto">
          <a:xfrm>
            <a:off x="6550062" y="7908001"/>
            <a:ext cx="807540" cy="22696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3" name="文本框 62">
            <a:extLst>
              <a:ext uri="{FF2B5EF4-FFF2-40B4-BE49-F238E27FC236}">
                <a16:creationId xmlns:a16="http://schemas.microsoft.com/office/drawing/2014/main" id="{F8E6ED28-11CA-0513-3526-D8C6C62EF37B}"/>
              </a:ext>
            </a:extLst>
          </p:cNvPr>
          <p:cNvSpPr txBox="1"/>
          <p:nvPr/>
        </p:nvSpPr>
        <p:spPr>
          <a:xfrm>
            <a:off x="5090319" y="8154053"/>
            <a:ext cx="195789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b="1" dirty="0" err="1"/>
              <a:t>Lec</a:t>
            </a:r>
            <a:r>
              <a:rPr lang="en-US" altLang="zh-CN" sz="1050" b="1" dirty="0"/>
              <a:t> 22: SFM</a:t>
            </a:r>
            <a:endParaRPr lang="zh-CN" altLang="en-US" sz="1050" b="1" dirty="0"/>
          </a:p>
        </p:txBody>
      </p:sp>
      <p:pic>
        <p:nvPicPr>
          <p:cNvPr id="64" name="Picture" title="fig:">
            <a:extLst>
              <a:ext uri="{FF2B5EF4-FFF2-40B4-BE49-F238E27FC236}">
                <a16:creationId xmlns:a16="http://schemas.microsoft.com/office/drawing/2014/main" id="{3E6FE1AF-6713-65CB-ED43-72343BEFADED}"/>
              </a:ext>
            </a:extLst>
          </p:cNvPr>
          <p:cNvPicPr/>
          <p:nvPr/>
        </p:nvPicPr>
        <p:blipFill>
          <a:blip r:embed="rId18"/>
          <a:stretch>
            <a:fillRect/>
          </a:stretch>
        </p:blipFill>
        <p:spPr bwMode="auto">
          <a:xfrm>
            <a:off x="5171486" y="8935325"/>
            <a:ext cx="2112552" cy="7756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A6308CED-5BE2-A3CE-1E59-D891D7E24664}"/>
              </a:ext>
            </a:extLst>
          </p:cNvPr>
          <p:cNvSpPr txBox="1"/>
          <p:nvPr/>
        </p:nvSpPr>
        <p:spPr>
          <a:xfrm>
            <a:off x="4731068" y="8378642"/>
            <a:ext cx="115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sz="800" dirty="0"/>
              <a:t>1. Bundle </a:t>
            </a:r>
          </a:p>
          <a:p>
            <a:pPr lvl="1"/>
            <a:r>
              <a:rPr lang="en-US" altLang="zh-CN" sz="800" dirty="0"/>
              <a:t>Adjustment </a:t>
            </a:r>
          </a:p>
          <a:p>
            <a:pPr lvl="1"/>
            <a:r>
              <a:rPr lang="en-US" altLang="zh-CN" sz="800" dirty="0"/>
              <a:t>Problem:</a:t>
            </a:r>
            <a:endParaRPr lang="zh-CN" altLang="zh-CN" sz="800" dirty="0"/>
          </a:p>
        </p:txBody>
      </p:sp>
      <p:pic>
        <p:nvPicPr>
          <p:cNvPr id="67" name="Picture" title="fig:">
            <a:extLst>
              <a:ext uri="{FF2B5EF4-FFF2-40B4-BE49-F238E27FC236}">
                <a16:creationId xmlns:a16="http://schemas.microsoft.com/office/drawing/2014/main" id="{D771F0C2-48DF-46C5-D318-3832E968C047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 bwMode="auto">
          <a:xfrm>
            <a:off x="5954577" y="8181560"/>
            <a:ext cx="1235451" cy="734319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170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460</TotalTime>
  <Words>2189</Words>
  <Application>Microsoft Office PowerPoint</Application>
  <PresentationFormat>自定义</PresentationFormat>
  <Paragraphs>210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Cambria Math</vt:lpstr>
      <vt:lpstr>Cascadia Code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Xie</dc:creator>
  <cp:lastModifiedBy>Simon Xie</cp:lastModifiedBy>
  <cp:revision>25</cp:revision>
  <dcterms:created xsi:type="dcterms:W3CDTF">2024-10-16T02:26:35Z</dcterms:created>
  <dcterms:modified xsi:type="dcterms:W3CDTF">2024-12-04T05:50:47Z</dcterms:modified>
</cp:coreProperties>
</file>